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26"/>
  </p:handoutMasterIdLst>
  <p:sldIdLst>
    <p:sldId id="268" r:id="rId5"/>
    <p:sldId id="394" r:id="rId6"/>
    <p:sldId id="257" r:id="rId7"/>
    <p:sldId id="271" r:id="rId8"/>
    <p:sldId id="272" r:id="rId9"/>
    <p:sldId id="279" r:id="rId10"/>
    <p:sldId id="273" r:id="rId11"/>
    <p:sldId id="284" r:id="rId12"/>
    <p:sldId id="277" r:id="rId13"/>
    <p:sldId id="278" r:id="rId14"/>
    <p:sldId id="280" r:id="rId15"/>
    <p:sldId id="281" r:id="rId16"/>
    <p:sldId id="282" r:id="rId17"/>
    <p:sldId id="283" r:id="rId18"/>
    <p:sldId id="285" r:id="rId19"/>
    <p:sldId id="286" r:id="rId20"/>
    <p:sldId id="287" r:id="rId21"/>
    <p:sldId id="288" r:id="rId22"/>
    <p:sldId id="289" r:id="rId23"/>
    <p:sldId id="291" r:id="rId24"/>
    <p:sldId id="290" r:id="rId25"/>
    <p:sldId id="292" r:id="rId26"/>
    <p:sldId id="293" r:id="rId27"/>
    <p:sldId id="294" r:id="rId28"/>
    <p:sldId id="295" r:id="rId29"/>
    <p:sldId id="296" r:id="rId30"/>
    <p:sldId id="298" r:id="rId31"/>
    <p:sldId id="299" r:id="rId32"/>
    <p:sldId id="300" r:id="rId33"/>
    <p:sldId id="301" r:id="rId34"/>
    <p:sldId id="302" r:id="rId35"/>
    <p:sldId id="303" r:id="rId36"/>
    <p:sldId id="304" r:id="rId37"/>
    <p:sldId id="305" r:id="rId38"/>
    <p:sldId id="306"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5" r:id="rId66"/>
    <p:sldId id="336" r:id="rId67"/>
    <p:sldId id="337" r:id="rId68"/>
    <p:sldId id="338" r:id="rId69"/>
    <p:sldId id="339" r:id="rId70"/>
    <p:sldId id="340" r:id="rId71"/>
    <p:sldId id="342" r:id="rId72"/>
    <p:sldId id="341"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81" r:id="rId109"/>
    <p:sldId id="378" r:id="rId110"/>
    <p:sldId id="382" r:id="rId111"/>
    <p:sldId id="379" r:id="rId112"/>
    <p:sldId id="383" r:id="rId113"/>
    <p:sldId id="384" r:id="rId114"/>
    <p:sldId id="385" r:id="rId115"/>
    <p:sldId id="386" r:id="rId116"/>
    <p:sldId id="387" r:id="rId117"/>
    <p:sldId id="388" r:id="rId118"/>
    <p:sldId id="389" r:id="rId119"/>
    <p:sldId id="390" r:id="rId120"/>
    <p:sldId id="391" r:id="rId121"/>
    <p:sldId id="392" r:id="rId122"/>
    <p:sldId id="393" r:id="rId123"/>
    <p:sldId id="380" r:id="rId124"/>
    <p:sldId id="263" r:id="rId1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C1"/>
    <a:srgbClr val="CCE7F3"/>
    <a:srgbClr val="E6E6E6"/>
    <a:srgbClr val="1F384D"/>
    <a:srgbClr val="C9D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snapToGrid="0" showGuides="1">
      <p:cViewPr varScale="1">
        <p:scale>
          <a:sx n="113" d="100"/>
          <a:sy n="113" d="100"/>
        </p:scale>
        <p:origin x="1080" y="17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95A8C-00B9-4096-9028-151FD0BAE6BF}" type="datetimeFigureOut">
              <a:rPr lang="de-DE" smtClean="0"/>
              <a:t>26.03.26</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570004-9581-4307-BF06-8FA35DAC5B5E}" type="slidenum">
              <a:rPr lang="de-DE" smtClean="0"/>
              <a:t>‹Nr.›</a:t>
            </a:fld>
            <a:endParaRPr lang="de-DE" dirty="0"/>
          </a:p>
        </p:txBody>
      </p:sp>
    </p:spTree>
    <p:extLst>
      <p:ext uri="{BB962C8B-B14F-4D97-AF65-F5344CB8AC3E}">
        <p14:creationId xmlns:p14="http://schemas.microsoft.com/office/powerpoint/2010/main" val="5756212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1">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a:extLst>
              <a:ext uri="{28A0092B-C50C-407E-A947-70E740481C1C}">
                <a14:useLocalDpi xmlns:a14="http://schemas.microsoft.com/office/drawing/2010/main" val="0"/>
              </a:ext>
            </a:extLst>
          </a:blip>
          <a:srcRect l="95" t="13272" r="49" b="4122"/>
          <a:stretch/>
        </p:blipFill>
        <p:spPr>
          <a:xfrm>
            <a:off x="-9904" y="-3810"/>
            <a:ext cx="12220954" cy="6874510"/>
          </a:xfrm>
          <a:prstGeom prst="rect">
            <a:avLst/>
          </a:prstGeom>
        </p:spPr>
      </p:pic>
      <p:sp>
        <p:nvSpPr>
          <p:cNvPr id="14" name="Titel 14"/>
          <p:cNvSpPr>
            <a:spLocks noGrp="1"/>
          </p:cNvSpPr>
          <p:nvPr>
            <p:ph type="title"/>
          </p:nvPr>
        </p:nvSpPr>
        <p:spPr>
          <a:xfrm>
            <a:off x="1048354" y="1965550"/>
            <a:ext cx="9116409" cy="2166612"/>
          </a:xfrm>
          <a:prstGeom prst="rect">
            <a:avLst/>
          </a:prstGeom>
        </p:spPr>
        <p:txBody>
          <a:bodyPr/>
          <a:lstStyle>
            <a:lvl1pPr>
              <a:defRPr sz="4800" b="1">
                <a:solidFill>
                  <a:schemeClr val="bg1"/>
                </a:solidFill>
                <a:latin typeface="Meta Offc" panose="020B0504030101020102" pitchFamily="34" charset="0"/>
              </a:defRPr>
            </a:lvl1pPr>
          </a:lstStyle>
          <a:p>
            <a:r>
              <a:rPr lang="de-DE" dirty="0"/>
              <a:t>Titelmasterformat durch Klicken bearbeiten</a:t>
            </a:r>
          </a:p>
        </p:txBody>
      </p:sp>
      <p:grpSp>
        <p:nvGrpSpPr>
          <p:cNvPr id="18" name="Gruppieren 17"/>
          <p:cNvGrpSpPr/>
          <p:nvPr userDrawn="1"/>
        </p:nvGrpSpPr>
        <p:grpSpPr>
          <a:xfrm>
            <a:off x="10390822" y="-24765"/>
            <a:ext cx="1356381" cy="868381"/>
            <a:chOff x="10407914" y="-24765"/>
            <a:chExt cx="1356381" cy="868381"/>
          </a:xfrm>
        </p:grpSpPr>
        <p:sp>
          <p:nvSpPr>
            <p:cNvPr id="19" name="Rechteck 18"/>
            <p:cNvSpPr/>
            <p:nvPr userDrawn="1"/>
          </p:nvSpPr>
          <p:spPr>
            <a:xfrm>
              <a:off x="10407914" y="-24765"/>
              <a:ext cx="1356381" cy="737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8173" y="20745"/>
              <a:ext cx="1355866" cy="822871"/>
            </a:xfrm>
            <a:prstGeom prst="rect">
              <a:avLst/>
            </a:prstGeom>
          </p:spPr>
        </p:pic>
      </p:grpSp>
      <p:grpSp>
        <p:nvGrpSpPr>
          <p:cNvPr id="4" name="Gruppieren 3"/>
          <p:cNvGrpSpPr/>
          <p:nvPr userDrawn="1"/>
        </p:nvGrpSpPr>
        <p:grpSpPr>
          <a:xfrm>
            <a:off x="6877984" y="6161085"/>
            <a:ext cx="4871104" cy="714007"/>
            <a:chOff x="6877984" y="6161085"/>
            <a:chExt cx="4871104" cy="714007"/>
          </a:xfrm>
        </p:grpSpPr>
        <p:sp>
          <p:nvSpPr>
            <p:cNvPr id="12" name="Rechteck 11"/>
            <p:cNvSpPr/>
            <p:nvPr userDrawn="1"/>
          </p:nvSpPr>
          <p:spPr>
            <a:xfrm>
              <a:off x="6877984" y="6161085"/>
              <a:ext cx="4871103" cy="714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val="0"/>
                </a:ext>
              </a:extLst>
            </a:blip>
            <a:srcRect l="4556" r="1799"/>
            <a:stretch/>
          </p:blipFill>
          <p:spPr>
            <a:xfrm>
              <a:off x="6877985" y="6288701"/>
              <a:ext cx="4871103" cy="569299"/>
            </a:xfrm>
            <a:prstGeom prst="rect">
              <a:avLst/>
            </a:prstGeom>
          </p:spPr>
        </p:pic>
      </p:grpSp>
    </p:spTree>
    <p:extLst>
      <p:ext uri="{BB962C8B-B14F-4D97-AF65-F5344CB8AC3E}">
        <p14:creationId xmlns:p14="http://schemas.microsoft.com/office/powerpoint/2010/main" val="21516181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o">
    <p:spTree>
      <p:nvGrpSpPr>
        <p:cNvPr id="1" name=""/>
        <p:cNvGrpSpPr/>
        <p:nvPr/>
      </p:nvGrpSpPr>
      <p:grpSpPr>
        <a:xfrm>
          <a:off x="0" y="0"/>
          <a:ext cx="0" cy="0"/>
          <a:chOff x="0" y="0"/>
          <a:chExt cx="0" cy="0"/>
        </a:xfrm>
      </p:grpSpPr>
      <p:sp>
        <p:nvSpPr>
          <p:cNvPr id="6" name="Textplatzhalter 4"/>
          <p:cNvSpPr>
            <a:spLocks noGrp="1"/>
          </p:cNvSpPr>
          <p:nvPr>
            <p:ph type="body" sz="quarter" idx="10"/>
          </p:nvPr>
        </p:nvSpPr>
        <p:spPr>
          <a:xfrm>
            <a:off x="602965" y="1531100"/>
            <a:ext cx="9469438" cy="4259118"/>
          </a:xfrm>
          <a:prstGeom prst="rect">
            <a:avLst/>
          </a:prstGeom>
        </p:spPr>
        <p:txBody>
          <a:bodyPr/>
          <a:lstStyle>
            <a:lvl1pPr marL="228600" indent="-228600">
              <a:buClr>
                <a:srgbClr val="0089C1"/>
              </a:buClr>
              <a:buFont typeface="Arial" panose="020B0604020202020204" pitchFamily="34" charset="0"/>
              <a:buChar char="•"/>
              <a:defRPr sz="2000">
                <a:latin typeface="Meta Offc" panose="020B0504030101020102" pitchFamily="34" charset="0"/>
              </a:defRPr>
            </a:lvl1pPr>
            <a:lvl2pPr marL="685800" indent="-228600">
              <a:buClr>
                <a:srgbClr val="0089C1"/>
              </a:buClr>
              <a:buFont typeface="Arial" panose="020B0604020202020204" pitchFamily="34" charset="0"/>
              <a:buChar char="•"/>
              <a:defRPr sz="1800">
                <a:latin typeface="Meta Offc" panose="020B0504030101020102" pitchFamily="34" charset="0"/>
              </a:defRPr>
            </a:lvl2pPr>
            <a:lvl3pPr marL="1143000" indent="-228600">
              <a:buClr>
                <a:srgbClr val="0089C1"/>
              </a:buClr>
              <a:buFont typeface="Arial" panose="020B0604020202020204" pitchFamily="34" charset="0"/>
              <a:buChar char="•"/>
              <a:defRPr sz="1600">
                <a:latin typeface="Meta Offc" panose="020B0504030101020102" pitchFamily="34" charset="0"/>
              </a:defRPr>
            </a:lvl3pPr>
            <a:lvl4pPr marL="1600200" indent="-228600">
              <a:buClr>
                <a:srgbClr val="0089C1"/>
              </a:buClr>
              <a:buFont typeface="Arial" panose="020B0604020202020204" pitchFamily="34" charset="0"/>
              <a:buChar char="•"/>
              <a:defRPr sz="1400">
                <a:latin typeface="Meta Offc" panose="020B0504030101020102" pitchFamily="34" charset="0"/>
              </a:defRPr>
            </a:lvl4pPr>
            <a:lvl5pPr marL="2057400" indent="-228600">
              <a:buClr>
                <a:srgbClr val="0089C1"/>
              </a:buClr>
              <a:buFont typeface="Arial" panose="020B0604020202020204" pitchFamily="34" charset="0"/>
              <a:buChar char="•"/>
              <a:defRPr sz="1100">
                <a:latin typeface="Meta Offc" panose="020B0504030101020102"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22"/>
          <a:stretch/>
        </p:blipFill>
        <p:spPr>
          <a:xfrm>
            <a:off x="-3175" y="149957"/>
            <a:ext cx="698500" cy="1050731"/>
          </a:xfrm>
          <a:prstGeom prst="rect">
            <a:avLst/>
          </a:prstGeom>
        </p:spPr>
      </p:pic>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1" y="281978"/>
            <a:ext cx="606727" cy="723576"/>
          </a:xfrm>
          <a:prstGeom prst="rect">
            <a:avLst/>
          </a:prstGeom>
        </p:spPr>
      </p:pic>
      <p:sp>
        <p:nvSpPr>
          <p:cNvPr id="4" name="Titel 3"/>
          <p:cNvSpPr>
            <a:spLocks noGrp="1"/>
          </p:cNvSpPr>
          <p:nvPr>
            <p:ph type="title"/>
          </p:nvPr>
        </p:nvSpPr>
        <p:spPr>
          <a:xfrm>
            <a:off x="598956" y="419560"/>
            <a:ext cx="9032154" cy="781128"/>
          </a:xfrm>
          <a:prstGeom prst="rect">
            <a:avLst/>
          </a:prstGeom>
        </p:spPr>
        <p:txBody>
          <a:bodyPr/>
          <a:lstStyle>
            <a:lvl1pPr>
              <a:defRPr sz="2400" b="1">
                <a:solidFill>
                  <a:srgbClr val="0089C1"/>
                </a:solidFill>
                <a:latin typeface="Meta Offc" panose="020B0504030101020102" pitchFamily="34" charset="0"/>
              </a:defRPr>
            </a:lvl1pPr>
          </a:lstStyle>
          <a:p>
            <a:r>
              <a:rPr lang="de-DE" dirty="0"/>
              <a:t>Titelmasterformat durch Klicken bearbeiten</a:t>
            </a:r>
          </a:p>
        </p:txBody>
      </p:sp>
    </p:spTree>
    <p:extLst>
      <p:ext uri="{BB962C8B-B14F-4D97-AF65-F5344CB8AC3E}">
        <p14:creationId xmlns:p14="http://schemas.microsoft.com/office/powerpoint/2010/main" val="35371192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folie 1">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36" b="15937"/>
          <a:stretch/>
        </p:blipFill>
        <p:spPr>
          <a:xfrm>
            <a:off x="-601736" y="-6694"/>
            <a:ext cx="8931551" cy="6867453"/>
          </a:xfrm>
          <a:prstGeom prst="rect">
            <a:avLst/>
          </a:prstGeom>
        </p:spPr>
      </p:pic>
      <p:sp>
        <p:nvSpPr>
          <p:cNvPr id="2" name="Textfeld 1"/>
          <p:cNvSpPr txBox="1"/>
          <p:nvPr userDrawn="1"/>
        </p:nvSpPr>
        <p:spPr>
          <a:xfrm>
            <a:off x="603134" y="2599406"/>
            <a:ext cx="4603865" cy="2308324"/>
          </a:xfrm>
          <a:prstGeom prst="rect">
            <a:avLst/>
          </a:prstGeom>
          <a:noFill/>
        </p:spPr>
        <p:txBody>
          <a:bodyPr wrap="square" rtlCol="0">
            <a:spAutoFit/>
          </a:bodyPr>
          <a:lstStyle/>
          <a:p>
            <a:r>
              <a:rPr lang="de-DE" sz="1800" b="1" dirty="0">
                <a:solidFill>
                  <a:schemeClr val="bg1"/>
                </a:solidFill>
                <a:latin typeface="Meta Offc" panose="020B0504030101020102" pitchFamily="34" charset="0"/>
              </a:rPr>
              <a:t>Thüringer Zentrum für Existenzgründungen und Unternehmertum (ThEx)</a:t>
            </a:r>
          </a:p>
          <a:p>
            <a:pPr>
              <a:lnSpc>
                <a:spcPct val="150000"/>
              </a:lnSpc>
            </a:pPr>
            <a:endParaRPr lang="de-DE" sz="1800" dirty="0">
              <a:solidFill>
                <a:schemeClr val="bg1"/>
              </a:solidFill>
              <a:latin typeface="Meta Offc" panose="020B0504030101020102" pitchFamily="34" charset="0"/>
            </a:endParaRPr>
          </a:p>
          <a:p>
            <a:pPr>
              <a:lnSpc>
                <a:spcPct val="150000"/>
              </a:lnSpc>
            </a:pPr>
            <a:r>
              <a:rPr lang="de-DE" sz="1800" dirty="0">
                <a:solidFill>
                  <a:schemeClr val="bg1"/>
                </a:solidFill>
                <a:latin typeface="Meta Offc" panose="020B0504030101020102" pitchFamily="34" charset="0"/>
              </a:rPr>
              <a:t>Gustav-Freytag-Straße 1, 99096 Erfurt</a:t>
            </a:r>
          </a:p>
          <a:p>
            <a:pPr>
              <a:lnSpc>
                <a:spcPct val="150000"/>
              </a:lnSpc>
            </a:pPr>
            <a:r>
              <a:rPr lang="de-DE" sz="1800" dirty="0">
                <a:solidFill>
                  <a:schemeClr val="bg1"/>
                </a:solidFill>
                <a:latin typeface="Meta Offc" panose="020B0504030101020102" pitchFamily="34" charset="0"/>
              </a:rPr>
              <a:t>Telefon	</a:t>
            </a:r>
            <a:r>
              <a:rPr lang="de-DE" sz="1800" baseline="0" dirty="0">
                <a:solidFill>
                  <a:schemeClr val="bg1"/>
                </a:solidFill>
                <a:latin typeface="Meta Offc" panose="020B0504030101020102" pitchFamily="34" charset="0"/>
              </a:rPr>
              <a:t> 08000 / 843 933</a:t>
            </a:r>
          </a:p>
          <a:p>
            <a:pPr>
              <a:lnSpc>
                <a:spcPct val="150000"/>
              </a:lnSpc>
            </a:pPr>
            <a:r>
              <a:rPr lang="de-DE" sz="1800" baseline="0" dirty="0">
                <a:solidFill>
                  <a:schemeClr val="bg1"/>
                </a:solidFill>
                <a:latin typeface="Meta Offc" panose="020B0504030101020102" pitchFamily="34" charset="0"/>
              </a:rPr>
              <a:t>E-Mail	 </a:t>
            </a:r>
            <a:r>
              <a:rPr lang="de-DE" sz="1800" b="1" baseline="0" dirty="0">
                <a:solidFill>
                  <a:schemeClr val="bg1"/>
                </a:solidFill>
                <a:latin typeface="Meta Offc" panose="020B0504030101020102" pitchFamily="34" charset="0"/>
              </a:rPr>
              <a:t>info@thex.de</a:t>
            </a:r>
            <a:endParaRPr lang="de-DE" sz="1800" b="1" dirty="0">
              <a:solidFill>
                <a:schemeClr val="bg1"/>
              </a:solidFill>
              <a:latin typeface="Meta Offc" panose="020B0504030101020102" pitchFamily="34" charset="0"/>
            </a:endParaRPr>
          </a:p>
        </p:txBody>
      </p:sp>
      <p:sp>
        <p:nvSpPr>
          <p:cNvPr id="8" name="Textfeld 7"/>
          <p:cNvSpPr txBox="1"/>
          <p:nvPr userDrawn="1"/>
        </p:nvSpPr>
        <p:spPr>
          <a:xfrm>
            <a:off x="10238386" y="5850705"/>
            <a:ext cx="1499321" cy="369332"/>
          </a:xfrm>
          <a:prstGeom prst="rect">
            <a:avLst/>
          </a:prstGeom>
          <a:noFill/>
        </p:spPr>
        <p:txBody>
          <a:bodyPr wrap="none" rtlCol="0">
            <a:spAutoFit/>
          </a:bodyPr>
          <a:lstStyle/>
          <a:p>
            <a:r>
              <a:rPr lang="de-DE" b="1" dirty="0">
                <a:solidFill>
                  <a:srgbClr val="0089C1"/>
                </a:solidFill>
                <a:latin typeface="Meta Offc" panose="020B0504030101020102" pitchFamily="34" charset="0"/>
              </a:rPr>
              <a:t>www.thex.de</a:t>
            </a:r>
          </a:p>
        </p:txBody>
      </p:sp>
    </p:spTree>
    <p:extLst>
      <p:ext uri="{BB962C8B-B14F-4D97-AF65-F5344CB8AC3E}">
        <p14:creationId xmlns:p14="http://schemas.microsoft.com/office/powerpoint/2010/main" val="5218167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folie 2">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36" b="15937"/>
          <a:stretch/>
        </p:blipFill>
        <p:spPr>
          <a:xfrm>
            <a:off x="-601736" y="-6694"/>
            <a:ext cx="8931551" cy="6867453"/>
          </a:xfrm>
          <a:prstGeom prst="rect">
            <a:avLst/>
          </a:prstGeom>
        </p:spPr>
      </p:pic>
      <p:sp>
        <p:nvSpPr>
          <p:cNvPr id="18" name="Titel 17"/>
          <p:cNvSpPr>
            <a:spLocks noGrp="1"/>
          </p:cNvSpPr>
          <p:nvPr>
            <p:ph type="title"/>
          </p:nvPr>
        </p:nvSpPr>
        <p:spPr>
          <a:xfrm>
            <a:off x="647218" y="2703211"/>
            <a:ext cx="5783604" cy="804136"/>
          </a:xfrm>
          <a:prstGeom prst="rect">
            <a:avLst/>
          </a:prstGeom>
        </p:spPr>
        <p:txBody>
          <a:bodyPr/>
          <a:lstStyle>
            <a:lvl1pPr>
              <a:defRPr sz="2800" b="1">
                <a:solidFill>
                  <a:schemeClr val="bg1"/>
                </a:solidFill>
                <a:latin typeface="Meta Offc" panose="020B0504030101020102" pitchFamily="34" charset="0"/>
              </a:defRPr>
            </a:lvl1pPr>
          </a:lstStyle>
          <a:p>
            <a:r>
              <a:rPr lang="de-DE" dirty="0"/>
              <a:t>Titelmasterformat durch Klicken bearbeiten</a:t>
            </a:r>
          </a:p>
        </p:txBody>
      </p:sp>
      <p:sp>
        <p:nvSpPr>
          <p:cNvPr id="20" name="Textplatzhalter 19"/>
          <p:cNvSpPr>
            <a:spLocks noGrp="1"/>
          </p:cNvSpPr>
          <p:nvPr>
            <p:ph type="body" sz="quarter" idx="10"/>
          </p:nvPr>
        </p:nvSpPr>
        <p:spPr>
          <a:xfrm>
            <a:off x="591531" y="3666217"/>
            <a:ext cx="5751513" cy="815975"/>
          </a:xfrm>
          <a:prstGeom prst="rect">
            <a:avLst/>
          </a:prstGeom>
        </p:spPr>
        <p:txBody>
          <a:bodyPr/>
          <a:lstStyle>
            <a:lvl1pPr marL="0" indent="0">
              <a:buNone/>
              <a:defRPr sz="1600">
                <a:solidFill>
                  <a:schemeClr val="bg1"/>
                </a:solidFill>
                <a:latin typeface="Meta Offc" panose="020B0504030101020102" pitchFamily="34" charset="0"/>
              </a:defRPr>
            </a:lvl1pPr>
            <a:lvl2pPr marL="457200" indent="0">
              <a:buNone/>
              <a:defRPr sz="1600">
                <a:latin typeface="Meta Offc" panose="020B0504030101020102" pitchFamily="34" charset="0"/>
              </a:defRPr>
            </a:lvl2pPr>
            <a:lvl3pPr marL="914400" indent="0">
              <a:buNone/>
              <a:defRPr sz="1400">
                <a:latin typeface="Meta Offc" panose="020B0504030101020102" pitchFamily="34" charset="0"/>
              </a:defRPr>
            </a:lvl3pPr>
            <a:lvl4pPr marL="1371600" indent="0">
              <a:buNone/>
              <a:defRPr sz="1200">
                <a:latin typeface="Meta Offc" panose="020B0504030101020102" pitchFamily="34" charset="0"/>
              </a:defRPr>
            </a:lvl4pPr>
            <a:lvl5pPr marL="1828800" indent="0">
              <a:buNone/>
              <a:defRPr sz="1200">
                <a:latin typeface="Meta Offc" panose="020B0504030101020102" pitchFamily="34" charset="0"/>
              </a:defRPr>
            </a:lvl5pPr>
          </a:lstStyle>
          <a:p>
            <a:pPr lvl="0"/>
            <a:r>
              <a:rPr lang="de-DE" dirty="0"/>
              <a:t>Formatvorlagen des Textmasters bearbeiten</a:t>
            </a:r>
          </a:p>
        </p:txBody>
      </p:sp>
      <p:sp>
        <p:nvSpPr>
          <p:cNvPr id="22" name="Textfeld 21"/>
          <p:cNvSpPr txBox="1"/>
          <p:nvPr userDrawn="1"/>
        </p:nvSpPr>
        <p:spPr>
          <a:xfrm>
            <a:off x="591531" y="440640"/>
            <a:ext cx="2228480" cy="369332"/>
          </a:xfrm>
          <a:prstGeom prst="rect">
            <a:avLst/>
          </a:prstGeom>
          <a:noFill/>
        </p:spPr>
        <p:txBody>
          <a:bodyPr wrap="square" rtlCol="0">
            <a:spAutoFit/>
          </a:bodyPr>
          <a:lstStyle/>
          <a:p>
            <a:r>
              <a:rPr lang="de-DE" sz="1800" b="1" dirty="0">
                <a:solidFill>
                  <a:schemeClr val="bg1"/>
                </a:solidFill>
                <a:latin typeface="Meta Offc" panose="020B0504030101020102" pitchFamily="34" charset="0"/>
              </a:rPr>
              <a:t>www.thex.de</a:t>
            </a:r>
          </a:p>
        </p:txBody>
      </p:sp>
    </p:spTree>
    <p:extLst>
      <p:ext uri="{BB962C8B-B14F-4D97-AF65-F5344CB8AC3E}">
        <p14:creationId xmlns:p14="http://schemas.microsoft.com/office/powerpoint/2010/main" val="21094304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p:cNvGrpSpPr/>
          <p:nvPr userDrawn="1"/>
        </p:nvGrpSpPr>
        <p:grpSpPr>
          <a:xfrm>
            <a:off x="10390822" y="-24765"/>
            <a:ext cx="1356381" cy="868381"/>
            <a:chOff x="10407914" y="-24765"/>
            <a:chExt cx="1356381" cy="868381"/>
          </a:xfrm>
        </p:grpSpPr>
        <p:sp>
          <p:nvSpPr>
            <p:cNvPr id="3" name="Rechteck 2"/>
            <p:cNvSpPr/>
            <p:nvPr userDrawn="1"/>
          </p:nvSpPr>
          <p:spPr>
            <a:xfrm>
              <a:off x="10407914" y="-24765"/>
              <a:ext cx="1356381" cy="737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08173" y="20745"/>
              <a:ext cx="1355866" cy="822871"/>
            </a:xfrm>
            <a:prstGeom prst="rect">
              <a:avLst/>
            </a:prstGeom>
          </p:spPr>
        </p:pic>
      </p:grpSp>
      <p:grpSp>
        <p:nvGrpSpPr>
          <p:cNvPr id="8" name="Gruppieren 7"/>
          <p:cNvGrpSpPr/>
          <p:nvPr userDrawn="1"/>
        </p:nvGrpSpPr>
        <p:grpSpPr>
          <a:xfrm>
            <a:off x="6877984" y="6161085"/>
            <a:ext cx="4871104" cy="714007"/>
            <a:chOff x="6877984" y="6161085"/>
            <a:chExt cx="4871104" cy="714007"/>
          </a:xfrm>
        </p:grpSpPr>
        <p:sp>
          <p:nvSpPr>
            <p:cNvPr id="9" name="Rechteck 8"/>
            <p:cNvSpPr/>
            <p:nvPr userDrawn="1"/>
          </p:nvSpPr>
          <p:spPr>
            <a:xfrm>
              <a:off x="6877984" y="6161085"/>
              <a:ext cx="4871103" cy="714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p:cNvPicPr>
              <a:picLocks noChangeAspect="1"/>
            </p:cNvPicPr>
            <p:nvPr userDrawn="1"/>
          </p:nvPicPr>
          <p:blipFill rotWithShape="1">
            <a:blip r:embed="rId7" cstate="print">
              <a:extLst>
                <a:ext uri="{28A0092B-C50C-407E-A947-70E740481C1C}">
                  <a14:useLocalDpi xmlns:a14="http://schemas.microsoft.com/office/drawing/2010/main" val="0"/>
                </a:ext>
              </a:extLst>
            </a:blip>
            <a:srcRect l="4556" r="1799"/>
            <a:stretch/>
          </p:blipFill>
          <p:spPr>
            <a:xfrm>
              <a:off x="6877985" y="6288701"/>
              <a:ext cx="4871103" cy="569299"/>
            </a:xfrm>
            <a:prstGeom prst="rect">
              <a:avLst/>
            </a:prstGeom>
          </p:spPr>
        </p:pic>
      </p:grpSp>
    </p:spTree>
    <p:extLst>
      <p:ext uri="{BB962C8B-B14F-4D97-AF65-F5344CB8AC3E}">
        <p14:creationId xmlns:p14="http://schemas.microsoft.com/office/powerpoint/2010/main" val="553265819"/>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57" r:id="rId3"/>
    <p:sldLayoutId id="2147483649" r:id="rId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38" userDrawn="1">
          <p15:clr>
            <a:srgbClr val="F26B43"/>
          </p15:clr>
        </p15:guide>
        <p15:guide id="3" pos="3840" userDrawn="1">
          <p15:clr>
            <a:srgbClr val="F26B43"/>
          </p15:clr>
        </p15:guide>
        <p15:guide id="5" orient="horz" pos="4065" userDrawn="1">
          <p15:clr>
            <a:srgbClr val="F26B43"/>
          </p15:clr>
        </p15:guide>
        <p15:guide id="6" orient="horz" pos="4224" userDrawn="1">
          <p15:clr>
            <a:srgbClr val="F26B43"/>
          </p15:clr>
        </p15:guide>
        <p15:guide id="9" pos="7333" userDrawn="1">
          <p15:clr>
            <a:srgbClr val="F26B43"/>
          </p15:clr>
        </p15:guide>
        <p15:guide id="10" orient="horz" pos="255" userDrawn="1">
          <p15:clr>
            <a:srgbClr val="F26B43"/>
          </p15:clr>
        </p15:guide>
        <p15:guide id="11" orient="horz" pos="96" userDrawn="1">
          <p15:clr>
            <a:srgbClr val="F26B43"/>
          </p15:clr>
        </p15:guide>
        <p15:guide id="13" pos="6630" userDrawn="1">
          <p15:clr>
            <a:srgbClr val="F26B43"/>
          </p15:clr>
        </p15:guide>
        <p15:guide id="15" orient="horz" pos="459" userDrawn="1">
          <p15:clr>
            <a:srgbClr val="F26B43"/>
          </p15:clr>
        </p15:guide>
        <p15:guide id="17" pos="740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ir-bauen-ihre-website.de/"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heckdomain.d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p.wp-space.de/aff.php?aff=13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oehenservice-juenger.d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ala-jentsch.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erbetreff-gera.d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mt-net.de/" TargetMode="External"/><Relationship Id="rId2" Type="http://schemas.openxmlformats.org/officeDocument/2006/relationships/hyperlink" Target="https://todte-abbruch.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s://geo3d-vermessung.de/" TargetMode="External"/><Relationship Id="rId2" Type="http://schemas.openxmlformats.org/officeDocument/2006/relationships/hyperlink" Target="https://tischlerei-glaeser.d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zessin-architekten.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andschaftsbau-gimper.de/" TargetMode="External"/><Relationship Id="rId2" Type="http://schemas.openxmlformats.org/officeDocument/2006/relationships/hyperlink" Target="https://www.tarcos-erfurt.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chiesshaus-weimar.d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fahrschule-marienberg.d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tock.adobe.com/de/" TargetMode="External"/><Relationship Id="rId2" Type="http://schemas.openxmlformats.org/officeDocument/2006/relationships/hyperlink" Target="https://zahnarztpraxis-abendroth.de/impressu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hyperlink" Target="https://www.garten-meister.de/" TargetMode="External"/><Relationship Id="rId2" Type="http://schemas.openxmlformats.org/officeDocument/2006/relationships/hyperlink" Target="https://friseur-agsten.d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ab-spezialbau.d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immobilien-cfi.de/" TargetMode="External"/><Relationship Id="rId2" Type="http://schemas.openxmlformats.org/officeDocument/2006/relationships/hyperlink" Target="https://e-horn-jena.com/elektriker-jen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hyperlink" Target="https://ksh-leipzig.de/" TargetMode="External"/><Relationship Id="rId2" Type="http://schemas.openxmlformats.org/officeDocument/2006/relationships/hyperlink" Target="https://ibnw.de/ueber-un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optiker-winkler.de/#ueber-un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erndl-innenausbau.de/" TargetMode="External"/><Relationship Id="rId3" Type="http://schemas.openxmlformats.org/officeDocument/2006/relationships/hyperlink" Target="https://zahnaerztin-wenzel.de/leistungen/" TargetMode="External"/><Relationship Id="rId7" Type="http://schemas.openxmlformats.org/officeDocument/2006/relationships/hyperlink" Target="https://tischlerei-haake.de/leistungen/" TargetMode="External"/><Relationship Id="rId2" Type="http://schemas.openxmlformats.org/officeDocument/2006/relationships/hyperlink" Target="https://buettner-trockeneis.de/trockeneisstrahlgeraete-kaufen-mieten/" TargetMode="External"/><Relationship Id="rId1" Type="http://schemas.openxmlformats.org/officeDocument/2006/relationships/slideLayout" Target="../slideLayouts/slideLayout2.xml"/><Relationship Id="rId6" Type="http://schemas.openxmlformats.org/officeDocument/2006/relationships/hyperlink" Target="https://baudienstleistungen-rothe.de/" TargetMode="External"/><Relationship Id="rId5" Type="http://schemas.openxmlformats.org/officeDocument/2006/relationships/hyperlink" Target="https://gala-jentsch.de/referenzen/" TargetMode="External"/><Relationship Id="rId10" Type="http://schemas.openxmlformats.org/officeDocument/2006/relationships/image" Target="../media/image7.png"/><Relationship Id="rId4" Type="http://schemas.openxmlformats.org/officeDocument/2006/relationships/hyperlink" Target="https://friseur-sibel-leipzig.de/" TargetMode="External"/><Relationship Id="rId9" Type="http://schemas.openxmlformats.org/officeDocument/2006/relationships/hyperlink" Target="https://gs-automatisierungstechnik.d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1a-online.com/download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htb-schmidt.de/" TargetMode="External"/><Relationship Id="rId2" Type="http://schemas.openxmlformats.org/officeDocument/2006/relationships/hyperlink" Target="https://www.provenexpert.com/pa782/"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ir-bauen-ihre-website.de/" TargetMode="External"/><Relationship Id="rId4" Type="http://schemas.openxmlformats.org/officeDocument/2006/relationships/hyperlink" Target="https://dls-jena.d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zahnarzt-dr-linke.de/" TargetMode="External"/><Relationship Id="rId2" Type="http://schemas.openxmlformats.org/officeDocument/2006/relationships/hyperlink" Target="https://meyer-communication.de/faq/"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rank-recycling.d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coworking-sauer-goerlitz.de/" TargetMode="External"/><Relationship Id="rId7" Type="http://schemas.openxmlformats.org/officeDocument/2006/relationships/image" Target="../media/image7.png"/><Relationship Id="rId2" Type="http://schemas.openxmlformats.org/officeDocument/2006/relationships/hyperlink" Target="https://comitari.de/hilfreiches/" TargetMode="External"/><Relationship Id="rId1" Type="http://schemas.openxmlformats.org/officeDocument/2006/relationships/slideLayout" Target="../slideLayouts/slideLayout2.xml"/><Relationship Id="rId6" Type="http://schemas.openxmlformats.org/officeDocument/2006/relationships/hyperlink" Target="https://hausarzt-leipzig-rothe.de/" TargetMode="External"/><Relationship Id="rId5" Type="http://schemas.openxmlformats.org/officeDocument/2006/relationships/hyperlink" Target="https://zahnarztpraxis-stoeckel.de/" TargetMode="External"/><Relationship Id="rId4" Type="http://schemas.openxmlformats.org/officeDocument/2006/relationships/hyperlink" Target="https://berufsmoden-zeulenroda.de/aktuell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asphalttest.de/kontakt/" TargetMode="External"/><Relationship Id="rId7" Type="http://schemas.openxmlformats.org/officeDocument/2006/relationships/hyperlink" Target="https://zahnarztpraxis-abendroth.de/anfahrt/" TargetMode="External"/><Relationship Id="rId2" Type="http://schemas.openxmlformats.org/officeDocument/2006/relationships/hyperlink" Target="https://nbw-betonwerk.de/karriere/" TargetMode="External"/><Relationship Id="rId1" Type="http://schemas.openxmlformats.org/officeDocument/2006/relationships/slideLayout" Target="../slideLayouts/slideLayout2.xml"/><Relationship Id="rId6" Type="http://schemas.openxmlformats.org/officeDocument/2006/relationships/hyperlink" Target="https://rechtsanwalt-kaden-leipzig.de/" TargetMode="External"/><Relationship Id="rId5" Type="http://schemas.openxmlformats.org/officeDocument/2006/relationships/hyperlink" Target="https://scheidung-bundesweit.online/scheidungsformular/" TargetMode="External"/><Relationship Id="rId4" Type="http://schemas.openxmlformats.org/officeDocument/2006/relationships/hyperlink" Target="https://firma-truebner.de/"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hristine-lckmnn.art/oelgemaelde-kuenstler-christine-lueckmann/" TargetMode="External"/><Relationship Id="rId2" Type="http://schemas.openxmlformats.org/officeDocument/2006/relationships/hyperlink" Target="https://votema.de/ueber-un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hundebetreuung-jena.d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tischlerei-haake.de/leistungen/" TargetMode="External"/><Relationship Id="rId2" Type="http://schemas.openxmlformats.org/officeDocument/2006/relationships/hyperlink" Target="https://gabelstapler-harvey.de/ueber-un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bbs-uhlig.de/" TargetMode="External"/><Relationship Id="rId4" Type="http://schemas.openxmlformats.org/officeDocument/2006/relationships/hyperlink" Target="https://buettner-trockeneis.de/ueber-un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bodenbelagfachbetrieb-stieber.de/" TargetMode="External"/><Relationship Id="rId2" Type="http://schemas.openxmlformats.org/officeDocument/2006/relationships/hyperlink" Target="https://asphalttest.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hyperlink" Target="https://betriebsrat-berater.de/" TargetMode="External"/><Relationship Id="rId2" Type="http://schemas.openxmlformats.org/officeDocument/2006/relationships/hyperlink" Target="https://ib-saad.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oppermann-parkett.de/" TargetMode="External"/><Relationship Id="rId2" Type="http://schemas.openxmlformats.org/officeDocument/2006/relationships/hyperlink" Target="http://www.fw-e.d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corpo-vivo-physio.de/"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tino.haessner@wir-bauen-ihre-website.d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pp.mangools.com/kwfinder/"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horn-jena.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oogle.de/"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elt.de/"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irma-eintragen-kostenlos.11880.com/"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oogle.de/"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ThEx</a:t>
            </a:r>
            <a:br>
              <a:rPr lang="de-DE" dirty="0"/>
            </a:br>
            <a:r>
              <a:rPr lang="de-DE" dirty="0">
                <a:latin typeface="Segoe UI Symbol" panose="020B0502040204020203" pitchFamily="34" charset="0"/>
                <a:ea typeface="Segoe UI Symbol" panose="020B0502040204020203" pitchFamily="34" charset="0"/>
              </a:rPr>
              <a:t>Für alle, die aus einer </a:t>
            </a:r>
            <a:r>
              <a:rPr lang="de-DE" dirty="0">
                <a:solidFill>
                  <a:srgbClr val="C9D30E"/>
                </a:solidFill>
                <a:latin typeface="Segoe UI Symbol" panose="020B0502040204020203" pitchFamily="34" charset="0"/>
                <a:ea typeface="Segoe UI Symbol" panose="020B0502040204020203" pitchFamily="34" charset="0"/>
              </a:rPr>
              <a:t>Idee</a:t>
            </a:r>
            <a:r>
              <a:rPr lang="de-DE" dirty="0">
                <a:latin typeface="Segoe UI Symbol" panose="020B0502040204020203" pitchFamily="34" charset="0"/>
                <a:ea typeface="Segoe UI Symbol" panose="020B0502040204020203" pitchFamily="34" charset="0"/>
              </a:rPr>
              <a:t> ein </a:t>
            </a:r>
            <a:r>
              <a:rPr lang="de-DE" dirty="0">
                <a:solidFill>
                  <a:srgbClr val="C9D30E"/>
                </a:solidFill>
                <a:latin typeface="Segoe UI Symbol" panose="020B0502040204020203" pitchFamily="34" charset="0"/>
                <a:ea typeface="Segoe UI Symbol" panose="020B0502040204020203" pitchFamily="34" charset="0"/>
              </a:rPr>
              <a:t>Unternehmen</a:t>
            </a:r>
            <a:r>
              <a:rPr lang="de-DE" dirty="0">
                <a:latin typeface="Segoe UI Symbol" panose="020B0502040204020203" pitchFamily="34" charset="0"/>
                <a:ea typeface="Segoe UI Symbol" panose="020B0502040204020203" pitchFamily="34" charset="0"/>
              </a:rPr>
              <a:t> machen wollen.</a:t>
            </a:r>
            <a:br>
              <a:rPr lang="de-DE" sz="1800" dirty="0">
                <a:effectLst/>
                <a:latin typeface="Arial" panose="020B0604020202020204" pitchFamily="34" charset="0"/>
                <a:ea typeface="Arial" panose="020B0604020202020204" pitchFamily="34" charset="0"/>
              </a:rPr>
            </a:br>
            <a:br>
              <a:rPr lang="de-DE" dirty="0"/>
            </a:br>
            <a:endParaRPr lang="de-DE" dirty="0"/>
          </a:p>
        </p:txBody>
      </p:sp>
      <p:pic>
        <p:nvPicPr>
          <p:cNvPr id="7" name="Grafik 6">
            <a:extLst>
              <a:ext uri="{FF2B5EF4-FFF2-40B4-BE49-F238E27FC236}">
                <a16:creationId xmlns:a16="http://schemas.microsoft.com/office/drawing/2014/main" id="{9E39BB28-FD0F-5E21-755B-E6863E989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90" y="6141156"/>
            <a:ext cx="6549802" cy="716844"/>
          </a:xfrm>
          <a:prstGeom prst="rect">
            <a:avLst/>
          </a:prstGeom>
        </p:spPr>
      </p:pic>
      <p:pic>
        <p:nvPicPr>
          <p:cNvPr id="6" name="Grafik 5">
            <a:extLst>
              <a:ext uri="{FF2B5EF4-FFF2-40B4-BE49-F238E27FC236}">
                <a16:creationId xmlns:a16="http://schemas.microsoft.com/office/drawing/2014/main" id="{7E9DA5F7-CCD6-B4C5-B4D0-B051AA3FA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354" y="4319325"/>
            <a:ext cx="4968624" cy="1465248"/>
          </a:xfrm>
          <a:prstGeom prst="rect">
            <a:avLst/>
          </a:prstGeom>
        </p:spPr>
      </p:pic>
    </p:spTree>
    <p:extLst>
      <p:ext uri="{BB962C8B-B14F-4D97-AF65-F5344CB8AC3E}">
        <p14:creationId xmlns:p14="http://schemas.microsoft.com/office/powerpoint/2010/main" val="37880559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100"/>
            <a:ext cx="9469438" cy="4621344"/>
          </a:xfrm>
          <a:prstGeom prst="rect">
            <a:avLst/>
          </a:prstGeom>
        </p:spPr>
        <p:txBody>
          <a:bodyPr/>
          <a:lstStyle/>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5. Kundengewinnung:</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Website kann durch die Suchmaschinenoptimierung (SEO) bei relevanten Suchanfragen der potenziellen Zielgruppe bei Google etc. gut positioniert werden. Eine verkaufsstarke Strategie auf der Website wiederum führt dazu, dass aus dem Websitebesucher auch ein Kunde wird.</a:t>
            </a:r>
          </a:p>
          <a:p>
            <a:pPr marL="0" lvl="0" indent="0">
              <a:lnSpc>
                <a:spcPct val="115000"/>
              </a:lnSpc>
              <a:buNone/>
            </a:pPr>
            <a:r>
              <a:rPr lang="de-DE" sz="1800" dirty="0">
                <a:solidFill>
                  <a:srgbClr val="0D0D0D"/>
                </a:solidFill>
                <a:latin typeface="Arial" panose="020B0604020202020204" pitchFamily="34" charset="0"/>
                <a:ea typeface="Arial" panose="020B0604020202020204" pitchFamily="34" charset="0"/>
              </a:rPr>
              <a:t>Video zur Erklärung: </a:t>
            </a:r>
            <a:r>
              <a:rPr lang="de-DE" sz="1800" dirty="0">
                <a:solidFill>
                  <a:srgbClr val="0D0D0D"/>
                </a:solidFill>
                <a:latin typeface="Arial" panose="020B0604020202020204" pitchFamily="34" charset="0"/>
                <a:ea typeface="Arial" panose="020B0604020202020204" pitchFamily="34" charset="0"/>
                <a:hlinkClick r:id="rId2"/>
              </a:rPr>
              <a:t>https://wir-bauen-ihre-website.de</a:t>
            </a: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6. Verkauf via Online-Shop:</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Für Unternehmen, die Produkte verkaufen, bietet eine Website die Möglichkeit des Online-Verkaufs über einen internen Shop. Dies erweitert den potenziellen Kundenstamm über lokale Grenzen hinweg und führt zu Umsatzsteigerungen.</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4652AAA-4318-2580-502C-78663B0A2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637827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800"/>
              </a:spcAft>
              <a:buNone/>
            </a:pPr>
            <a:r>
              <a:rPr lang="de-DE" sz="1800" b="1" dirty="0">
                <a:solidFill>
                  <a:srgbClr val="0D0D0D"/>
                </a:solidFill>
                <a:effectLst/>
                <a:highlight>
                  <a:srgbClr val="FFFFFF"/>
                </a:highlight>
                <a:latin typeface="Arial" panose="020B0604020202020204" pitchFamily="34" charset="0"/>
                <a:ea typeface="Arial" panose="020B0604020202020204" pitchFamily="34" charset="0"/>
              </a:rPr>
              <a:t>Fazit 2/2:</a:t>
            </a: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Wir als Webagentur empfehlen WordPress, da es das weit verbreitetste CMS (Content Management System) der Welt ist, kostenlos und sehr benutzerfreundlich ist. Es hat eine steile Lernkurve und ist sehr flexibel, sodass es nahezu um fast jede Funktion erweiterbar ist.</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DIY Plattformen wie Jimdo oder Wix sind zu unflexibel und daher nicht so gut für Unternehmenswebseiten geeignet, sondern eher für den Privatbereich. Außerdem sind die Möglichkeiten wenig individuell. Zudem kosten sie monatlich eine Gebühr.</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Ausnahme: Für Shops eignet sich neben WordPress auch Shopify sehr gut.</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9A3AF0D-EB4E-1F4E-92F5-80A0BD981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4118944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a:p>
            <a:pPr marL="0" indent="0">
              <a:buNone/>
            </a:pPr>
            <a:endParaRPr lang="de-DE" sz="1800" b="1" dirty="0">
              <a:solidFill>
                <a:srgbClr val="0A5193"/>
              </a:solidFill>
              <a:latin typeface="Arial" panose="020B0604020202020204" pitchFamily="34" charset="0"/>
              <a:ea typeface="Times New Roman" panose="02020603050405020304" pitchFamily="18" charset="0"/>
            </a:endParaRPr>
          </a:p>
          <a:p>
            <a:pPr marL="0" indent="0">
              <a:buNone/>
            </a:pPr>
            <a:r>
              <a:rPr lang="de-DE" sz="1800" b="1" dirty="0">
                <a:solidFill>
                  <a:srgbClr val="0A5193"/>
                </a:solidFill>
                <a:effectLst/>
                <a:latin typeface="Arial" panose="020B0604020202020204" pitchFamily="34" charset="0"/>
                <a:ea typeface="Times New Roman" panose="02020603050405020304" pitchFamily="18" charset="0"/>
              </a:rPr>
              <a:t>Für alle, die keine Lust auf DIY haben: Website erstellen lassen von einer Webagentur </a:t>
            </a:r>
          </a:p>
          <a:p>
            <a:pPr mar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r>
              <a:rPr lang="de-DE" sz="1800" dirty="0">
                <a:solidFill>
                  <a:srgbClr val="0C0C0C"/>
                </a:solidFill>
                <a:effectLst/>
                <a:latin typeface="ArialMT"/>
                <a:ea typeface="Times New Roman" panose="02020603050405020304" pitchFamily="18" charset="0"/>
              </a:rPr>
              <a:t>Das Beauftragen einer Webagentur hat eine Reihe von Vorteilen gegenüber dem Versuch eine Website selbst zu erstellen.</a:t>
            </a:r>
            <a:endParaRPr lang="de-DE" sz="1800" dirty="0">
              <a:effectLst/>
              <a:latin typeface="Times New Roman" panose="02020603050405020304" pitchFamily="18" charset="0"/>
              <a:ea typeface="Times New Roman" panose="02020603050405020304" pitchFamily="18" charset="0"/>
            </a:endParaRP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8EAE6C2-E5CA-425A-C05E-327A75060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349954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tabLst>
                <a:tab pos="457200" algn="l"/>
              </a:tabLst>
            </a:pPr>
            <a:r>
              <a:rPr lang="de-DE" sz="1800" b="1" dirty="0">
                <a:solidFill>
                  <a:srgbClr val="0C0C0C"/>
                </a:solidFill>
                <a:effectLst/>
                <a:latin typeface="Arial" panose="020B0604020202020204" pitchFamily="34" charset="0"/>
                <a:ea typeface="Times New Roman" panose="02020603050405020304" pitchFamily="18" charset="0"/>
              </a:rPr>
              <a:t>1. Professionelles Design und Entwicklung: </a:t>
            </a:r>
            <a:br>
              <a:rPr lang="de-DE" sz="1800" b="1" dirty="0">
                <a:solidFill>
                  <a:srgbClr val="0C0C0C"/>
                </a:solidFill>
                <a:effectLst/>
                <a:latin typeface="Arial" panose="020B0604020202020204" pitchFamily="34" charset="0"/>
                <a:ea typeface="Times New Roman" panose="02020603050405020304" pitchFamily="18" charset="0"/>
              </a:rPr>
            </a:br>
            <a:br>
              <a:rPr lang="de-DE" sz="1800" b="1" dirty="0">
                <a:solidFill>
                  <a:srgbClr val="0C0C0C"/>
                </a:solidFill>
                <a:effectLst/>
                <a:latin typeface="Arial" panose="020B0604020202020204" pitchFamily="34" charset="0"/>
                <a:ea typeface="Times New Roman" panose="02020603050405020304" pitchFamily="18" charset="0"/>
              </a:rPr>
            </a:br>
            <a:r>
              <a:rPr lang="de-DE" sz="1800" dirty="0">
                <a:solidFill>
                  <a:srgbClr val="0C0C0C"/>
                </a:solidFill>
                <a:effectLst/>
                <a:latin typeface="ArialMT"/>
                <a:ea typeface="Times New Roman" panose="02020603050405020304" pitchFamily="18" charset="0"/>
              </a:rPr>
              <a:t>Webagenturen verfügen über Experten in Design und Entwicklung, die in der Lage sind hochwertige Websites zu erstellen, die Ihren Bedürfnissen entsprechen. Jene haben das Fachwissen und die Erfahrung um eine Website zu entwickeln, die sowohl </a:t>
            </a:r>
            <a:r>
              <a:rPr lang="de-DE" sz="1800" dirty="0">
                <a:solidFill>
                  <a:srgbClr val="0C0C0C"/>
                </a:solidFill>
                <a:latin typeface="ArialMT"/>
                <a:ea typeface="Times New Roman" panose="02020603050405020304" pitchFamily="18" charset="0"/>
              </a:rPr>
              <a:t>optisch</a:t>
            </a:r>
            <a:r>
              <a:rPr lang="de-DE" sz="1800" dirty="0">
                <a:solidFill>
                  <a:srgbClr val="0C0C0C"/>
                </a:solidFill>
                <a:effectLst/>
                <a:latin typeface="ArialMT"/>
                <a:ea typeface="Times New Roman" panose="02020603050405020304" pitchFamily="18" charset="0"/>
              </a:rPr>
              <a:t> ansprechend, funktional und rechtssicher ist.</a:t>
            </a:r>
            <a:br>
              <a:rPr lang="de-DE" sz="1800" dirty="0">
                <a:solidFill>
                  <a:srgbClr val="0C0C0C"/>
                </a:solidFill>
                <a:effectLst/>
                <a:latin typeface="ArialMT"/>
                <a:ea typeface="Times New Roman" panose="02020603050405020304" pitchFamily="18" charset="0"/>
              </a:rPr>
            </a:br>
            <a:endParaRPr lang="de-DE"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de-DE" sz="1800" b="1" dirty="0">
                <a:solidFill>
                  <a:srgbClr val="0C0C0C"/>
                </a:solidFill>
                <a:effectLst/>
                <a:latin typeface="Arial" panose="020B0604020202020204" pitchFamily="34" charset="0"/>
                <a:ea typeface="Times New Roman" panose="02020603050405020304" pitchFamily="18" charset="0"/>
              </a:rPr>
              <a:t>2. Benutzerdefinierte Lösungen: </a:t>
            </a:r>
            <a:br>
              <a:rPr lang="de-DE" sz="1800" b="1" dirty="0">
                <a:solidFill>
                  <a:srgbClr val="0C0C0C"/>
                </a:solidFill>
                <a:effectLst/>
                <a:latin typeface="Arial" panose="020B0604020202020204" pitchFamily="34" charset="0"/>
                <a:ea typeface="Times New Roman" panose="02020603050405020304" pitchFamily="18" charset="0"/>
              </a:rPr>
            </a:br>
            <a:br>
              <a:rPr lang="de-DE" sz="1800" b="1" dirty="0">
                <a:solidFill>
                  <a:srgbClr val="0C0C0C"/>
                </a:solidFill>
                <a:effectLst/>
                <a:latin typeface="Arial" panose="020B0604020202020204" pitchFamily="34" charset="0"/>
                <a:ea typeface="Times New Roman" panose="02020603050405020304" pitchFamily="18" charset="0"/>
              </a:rPr>
            </a:br>
            <a:r>
              <a:rPr lang="de-DE" sz="1800" dirty="0">
                <a:solidFill>
                  <a:srgbClr val="0C0C0C"/>
                </a:solidFill>
                <a:effectLst/>
                <a:latin typeface="ArialMT"/>
                <a:ea typeface="Times New Roman" panose="02020603050405020304" pitchFamily="18" charset="0"/>
              </a:rPr>
              <a:t>Webagenturen können maßgeschneiderte Lösungen für Ihre spezifischen Anforderungen und Ziele entwickeln. Sie können eine Website erstellen, die genau auf die Bedürfnisse Ihres Unternehmens zugeschnitten ist z.B. Kundengewinnung (SEO).</a:t>
            </a:r>
            <a:br>
              <a:rPr lang="de-DE" sz="1800" dirty="0">
                <a:solidFill>
                  <a:srgbClr val="0C0C0C"/>
                </a:solidFill>
                <a:effectLst/>
                <a:latin typeface="ArialMT"/>
                <a:ea typeface="Times New Roman" panose="02020603050405020304" pitchFamily="18" charset="0"/>
              </a:rPr>
            </a:b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2DB74E7-BB44-479A-9D58-FD0FD9555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1709637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tabLst>
                <a:tab pos="457200" algn="l"/>
              </a:tabLst>
            </a:pPr>
            <a:r>
              <a:rPr lang="de-DE" sz="1800" b="1" dirty="0">
                <a:solidFill>
                  <a:srgbClr val="0C0C0C"/>
                </a:solidFill>
                <a:effectLst/>
                <a:latin typeface="Arial" panose="020B0604020202020204" pitchFamily="34" charset="0"/>
                <a:ea typeface="Times New Roman" panose="02020603050405020304" pitchFamily="18" charset="0"/>
              </a:rPr>
              <a:t>3. Zeitersparnis: </a:t>
            </a:r>
            <a:br>
              <a:rPr lang="de-DE" sz="1800" b="1" dirty="0">
                <a:solidFill>
                  <a:srgbClr val="0C0C0C"/>
                </a:solidFill>
                <a:effectLst/>
                <a:latin typeface="Arial" panose="020B0604020202020204" pitchFamily="34" charset="0"/>
                <a:ea typeface="Times New Roman" panose="02020603050405020304" pitchFamily="18" charset="0"/>
              </a:rPr>
            </a:br>
            <a:br>
              <a:rPr lang="de-DE" sz="1800" b="1" dirty="0">
                <a:solidFill>
                  <a:srgbClr val="0C0C0C"/>
                </a:solidFill>
                <a:effectLst/>
                <a:latin typeface="Arial" panose="020B0604020202020204" pitchFamily="34" charset="0"/>
                <a:ea typeface="Times New Roman" panose="02020603050405020304" pitchFamily="18" charset="0"/>
              </a:rPr>
            </a:br>
            <a:r>
              <a:rPr lang="de-DE" sz="1800" dirty="0">
                <a:solidFill>
                  <a:srgbClr val="0C0C0C"/>
                </a:solidFill>
                <a:effectLst/>
                <a:latin typeface="ArialMT"/>
                <a:ea typeface="Times New Roman" panose="02020603050405020304" pitchFamily="18" charset="0"/>
              </a:rPr>
              <a:t>Durch die Beauftragung einer Webagentur sparen Sie Zeit, da Sie sich </a:t>
            </a:r>
            <a:r>
              <a:rPr lang="de-DE" sz="1800" u="sng" dirty="0">
                <a:solidFill>
                  <a:srgbClr val="0C0C0C"/>
                </a:solidFill>
                <a:effectLst/>
                <a:latin typeface="ArialMT"/>
                <a:ea typeface="Times New Roman" panose="02020603050405020304" pitchFamily="18" charset="0"/>
              </a:rPr>
              <a:t>nicht</a:t>
            </a:r>
            <a:r>
              <a:rPr lang="de-DE" sz="1800" dirty="0">
                <a:solidFill>
                  <a:srgbClr val="0C0C0C"/>
                </a:solidFill>
                <a:effectLst/>
                <a:latin typeface="ArialMT"/>
                <a:ea typeface="Times New Roman" panose="02020603050405020304" pitchFamily="18" charset="0"/>
              </a:rPr>
              <a:t> mit dem Lernen von Webdesign- und Entwicklungstools oder kommenden technischen Problemen befassen müssen. Die Agentur übernimmt den gesamten Entwicklungsprozess und ermöglicht es Ihnen sich auf andere wichtige Aspekte Ihres Unternehmens in der Gründerzeit zu konzentrieren. Unter dem Strich ist Zeit auch Geld und hier können Sie erfahrungsgemäß viel Zeit und Nerven sparen.</a:t>
            </a:r>
            <a:br>
              <a:rPr lang="de-DE" sz="1800" dirty="0">
                <a:solidFill>
                  <a:srgbClr val="0C0C0C"/>
                </a:solidFill>
                <a:effectLst/>
                <a:latin typeface="ArialMT"/>
                <a:ea typeface="Times New Roman" panose="02020603050405020304" pitchFamily="18" charset="0"/>
              </a:rPr>
            </a:br>
            <a:endParaRPr lang="de-DE"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de-DE" sz="1800" b="1" dirty="0">
                <a:solidFill>
                  <a:srgbClr val="0C0C0C"/>
                </a:solidFill>
                <a:effectLst/>
                <a:latin typeface="Arial" panose="020B0604020202020204" pitchFamily="34" charset="0"/>
                <a:ea typeface="Times New Roman" panose="02020603050405020304" pitchFamily="18" charset="0"/>
              </a:rPr>
              <a:t>4. Technischer Support: </a:t>
            </a:r>
            <a:br>
              <a:rPr lang="de-DE" sz="1800" b="1" dirty="0">
                <a:solidFill>
                  <a:srgbClr val="0C0C0C"/>
                </a:solidFill>
                <a:effectLst/>
                <a:latin typeface="Arial" panose="020B0604020202020204" pitchFamily="34" charset="0"/>
                <a:ea typeface="Times New Roman" panose="02020603050405020304" pitchFamily="18" charset="0"/>
              </a:rPr>
            </a:br>
            <a:br>
              <a:rPr lang="de-DE" sz="1800" b="1" dirty="0">
                <a:solidFill>
                  <a:srgbClr val="0C0C0C"/>
                </a:solidFill>
                <a:effectLst/>
                <a:latin typeface="Arial" panose="020B0604020202020204" pitchFamily="34" charset="0"/>
                <a:ea typeface="Times New Roman" panose="02020603050405020304" pitchFamily="18" charset="0"/>
              </a:rPr>
            </a:br>
            <a:r>
              <a:rPr lang="de-DE" sz="1800" dirty="0">
                <a:solidFill>
                  <a:srgbClr val="0C0C0C"/>
                </a:solidFill>
                <a:effectLst/>
                <a:latin typeface="ArialMT"/>
                <a:ea typeface="Times New Roman" panose="02020603050405020304" pitchFamily="18" charset="0"/>
              </a:rPr>
              <a:t>Nach der Fertigstellung der Website bieten Webagenturen in der Regel technischen Support und Wartungsdienste an, sodass Ihre Website reibungslos läuft und auf dem neuesten Stand bleibt. Die Agentur kümmert sich um Software-Updates, Sicherheitspatches und andere technische Probleme und darüber hinaus in der Regel auch um Hosting und Domain. Außerdem erhalten Sie im Normalfall eine Einweisung in die Pflege der Website, falls das für Sie interessant ist.</a:t>
            </a:r>
            <a:endParaRPr lang="de-DE" sz="1800" dirty="0">
              <a:effectLst/>
              <a:latin typeface="Times New Roman" panose="02020603050405020304" pitchFamily="18" charset="0"/>
              <a:ea typeface="Times New Roman" panose="02020603050405020304" pitchFamily="18" charset="0"/>
            </a:endParaRPr>
          </a:p>
          <a:p>
            <a:pPr marL="0" lvl="0" indent="0">
              <a:buNone/>
              <a:tabLst>
                <a:tab pos="457200" algn="l"/>
              </a:tabLst>
            </a:pPr>
            <a:br>
              <a:rPr lang="de-DE" sz="1800" dirty="0">
                <a:solidFill>
                  <a:srgbClr val="0C0C0C"/>
                </a:solidFill>
                <a:effectLst/>
                <a:latin typeface="ArialMT"/>
                <a:ea typeface="Times New Roman" panose="02020603050405020304" pitchFamily="18" charset="0"/>
              </a:rPr>
            </a:b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5AA750D3-9343-0180-CD34-852C302CD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1968274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buNone/>
            </a:pPr>
            <a:r>
              <a:rPr lang="de-DE" sz="1800" b="1" dirty="0">
                <a:solidFill>
                  <a:srgbClr val="0C0C0C"/>
                </a:solidFill>
                <a:effectLst/>
                <a:latin typeface="Arial" panose="020B0604020202020204" pitchFamily="34" charset="0"/>
                <a:ea typeface="Times New Roman" panose="02020603050405020304" pitchFamily="18" charset="0"/>
              </a:rPr>
              <a:t>Fazit: </a:t>
            </a:r>
            <a:endParaRPr lang="de-DE" sz="1800" dirty="0">
              <a:effectLst/>
              <a:latin typeface="Times New Roman" panose="02020603050405020304" pitchFamily="18" charset="0"/>
              <a:ea typeface="Times New Roman" panose="02020603050405020304" pitchFamily="18" charset="0"/>
            </a:endParaRPr>
          </a:p>
          <a:p>
            <a:pPr marL="0" indent="0">
              <a:buNone/>
            </a:pPr>
            <a:r>
              <a:rPr lang="de-DE" sz="1800" dirty="0">
                <a:solidFill>
                  <a:srgbClr val="0C0C0C"/>
                </a:solidFill>
                <a:effectLst/>
                <a:latin typeface="ArialMT"/>
                <a:ea typeface="Times New Roman" panose="02020603050405020304" pitchFamily="18" charset="0"/>
              </a:rPr>
              <a:t>Insgesamt kann die Beauftragung einer Webagentur dazu beitragen, eine hochwertige und effektive Website zu erstellen, die Ihr Unternehmen erfolgreich online </a:t>
            </a:r>
            <a:r>
              <a:rPr lang="de-DE" sz="1800" dirty="0" err="1">
                <a:solidFill>
                  <a:srgbClr val="0C0C0C"/>
                </a:solidFill>
                <a:effectLst/>
                <a:latin typeface="ArialMT"/>
                <a:ea typeface="Times New Roman" panose="02020603050405020304" pitchFamily="18" charset="0"/>
              </a:rPr>
              <a:t>präsentiert</a:t>
            </a:r>
            <a:r>
              <a:rPr lang="de-DE" sz="1800" dirty="0">
                <a:solidFill>
                  <a:srgbClr val="0C0C0C"/>
                </a:solidFill>
                <a:effectLst/>
                <a:latin typeface="ArialMT"/>
                <a:ea typeface="Times New Roman" panose="02020603050405020304" pitchFamily="18" charset="0"/>
              </a:rPr>
              <a:t> und Ihre Geschäftsziele unterstützt. Mit der Beauftragung sparen Sie zudem viel Zeit. </a:t>
            </a:r>
            <a:br>
              <a:rPr lang="de-DE" sz="1800" dirty="0">
                <a:solidFill>
                  <a:srgbClr val="0C0C0C"/>
                </a:solidFill>
                <a:effectLst/>
                <a:latin typeface="ArialMT"/>
                <a:ea typeface="Times New Roman" panose="02020603050405020304" pitchFamily="18" charset="0"/>
              </a:rPr>
            </a:br>
            <a:br>
              <a:rPr lang="de-DE" sz="1800" dirty="0">
                <a:solidFill>
                  <a:srgbClr val="0C0C0C"/>
                </a:solidFill>
                <a:effectLst/>
                <a:latin typeface="ArialMT"/>
                <a:ea typeface="Times New Roman" panose="02020603050405020304" pitchFamily="18" charset="0"/>
              </a:rPr>
            </a:br>
            <a:r>
              <a:rPr lang="de-DE" sz="1800" dirty="0">
                <a:solidFill>
                  <a:srgbClr val="0C0C0C"/>
                </a:solidFill>
                <a:effectLst/>
                <a:latin typeface="ArialMT"/>
                <a:ea typeface="Times New Roman" panose="02020603050405020304" pitchFamily="18" charset="0"/>
              </a:rPr>
              <a:t>Sie müssen lediglich mitarbeiten in Form von Informationen bereitstellen und Feedback geben. </a:t>
            </a:r>
            <a:br>
              <a:rPr lang="de-DE" sz="1800" dirty="0">
                <a:solidFill>
                  <a:srgbClr val="0C0C0C"/>
                </a:solidFill>
                <a:effectLst/>
                <a:latin typeface="ArialMT"/>
                <a:ea typeface="Times New Roman" panose="02020603050405020304" pitchFamily="18" charset="0"/>
              </a:rPr>
            </a:b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8AE628B-5577-3A96-2D56-9AA5225F9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0894081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00367"/>
          </a:xfrm>
          <a:prstGeom prst="rect">
            <a:avLst/>
          </a:prstGeom>
        </p:spPr>
        <p:txBody>
          <a:bodyPr/>
          <a:lstStyle/>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Aft>
                <a:spcPts val="800"/>
              </a:spcAft>
              <a:buNone/>
            </a:pPr>
            <a:r>
              <a:rPr lang="de-DE" sz="3200" dirty="0">
                <a:solidFill>
                  <a:srgbClr val="0D0D0D"/>
                </a:solidFill>
                <a:latin typeface="Arial" panose="020B0604020202020204" pitchFamily="34" charset="0"/>
              </a:rPr>
              <a:t>Tipps für die Suche nach der passenden Webagentur</a:t>
            </a:r>
          </a:p>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209FA69E-F68F-3127-7363-235257134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2835118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Suchen Sie sich einen Anbieter, der auch bereit ist sich persönlich mit Ihnen zu einem Beratungsgespräch zu treffen. Hierbei können Sie sich gegenseitig beschnuppern und </a:t>
            </a:r>
            <a:r>
              <a:rPr lang="de-DE" sz="1800" dirty="0">
                <a:solidFill>
                  <a:srgbClr val="0C0C0C"/>
                </a:solidFill>
                <a:latin typeface="ArialMT"/>
                <a:ea typeface="Times New Roman" panose="02020603050405020304" pitchFamily="18" charset="0"/>
              </a:rPr>
              <a:t>feststellen, ob sie harmonieren</a:t>
            </a:r>
            <a:r>
              <a:rPr lang="de-DE" sz="1800" dirty="0">
                <a:solidFill>
                  <a:srgbClr val="0C0C0C"/>
                </a:solidFill>
                <a:effectLst/>
                <a:latin typeface="ArialMT"/>
                <a:ea typeface="Times New Roman" panose="02020603050405020304" pitchFamily="18" charset="0"/>
              </a:rPr>
              <a:t>.</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Fragen Sie bei Ihrer Gründungsbegleiterin nach einer Empfehlung.</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Lesen Sie Bewertungen von anderen Kunden, um einen guten Eindruck zu gewinnen.</a:t>
            </a:r>
            <a:endParaRPr lang="de-DE" sz="1800" dirty="0">
              <a:solidFill>
                <a:srgbClr val="0C0C0C"/>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de-DE" sz="1800" dirty="0">
                <a:solidFill>
                  <a:srgbClr val="0C0C0C"/>
                </a:solidFill>
                <a:effectLst/>
                <a:latin typeface="ArialMT"/>
                <a:ea typeface="Times New Roman" panose="02020603050405020304" pitchFamily="18" charset="0"/>
              </a:rPr>
              <a:t>Definieren Sie klar was Sie sich wünschen und seien Sie offen für Empfehlungen der Webagentur.</a:t>
            </a:r>
          </a:p>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Lassen Sie sich Referenzen zeigen, sodass das Gesagte auch bewiesen ist.</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Fragen Sie alles transparent, was Sie interessiert – gerne auch mehrfach, ohne Scham oder Angst, z.B. Zeitplan, Ablauf Zuarbeit, Bearbeitungsschleifen, Zahlungsbedingungen, fester Ansprechpartner, evtl. laufende Kosten Wartung, Pflege  Einarbeitung etc.</a:t>
            </a:r>
          </a:p>
          <a:p>
            <a:pPr marL="342900" indent="-342900">
              <a:buFont typeface="Symbol" pitchFamily="2" charset="2"/>
              <a:buChar char=""/>
            </a:pPr>
            <a:r>
              <a:rPr lang="de-DE" sz="1800" dirty="0">
                <a:solidFill>
                  <a:srgbClr val="0C0C0C"/>
                </a:solidFill>
                <a:effectLst/>
                <a:latin typeface="ArialMT"/>
                <a:ea typeface="Times New Roman" panose="02020603050405020304" pitchFamily="18" charset="0"/>
              </a:rPr>
              <a:t>Überprüfen Sie das Angebot. Großer Faktor: Wer schreibt die Texte? Ist dies beinhaltet?</a:t>
            </a:r>
          </a:p>
          <a:p>
            <a:pPr marL="342900" lvl="0" indent="-342900">
              <a:buFont typeface="Symbol" pitchFamily="2" charset="2"/>
              <a:buChar char=""/>
            </a:pPr>
            <a:endParaRPr lang="de-DE" sz="1800" dirty="0">
              <a:effectLst/>
              <a:latin typeface="Times New Roman" panose="02020603050405020304" pitchFamily="18" charset="0"/>
              <a:ea typeface="Times New Roman" panose="02020603050405020304" pitchFamily="18" charset="0"/>
            </a:endParaRPr>
          </a:p>
          <a:p>
            <a:pPr marL="342900" indent="-342900">
              <a:buFont typeface="Symbol" pitchFamily="2" charset="2"/>
              <a:buChar char=""/>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40F7A89-13A5-2260-E44F-5A74E93CD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081625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Vereinbaren Sie mit dem Unternehmen einen Telefontermin um das erhaltende Angebot zu besprechen und teilen Sie Ihre Entscheidung ehrlich mit. Aus Erfahrung kann ich Ihnen sagen das ein „Nein“ besser ist als ein „Vielleicht“.</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Treffen Sie Ihre Entscheidung innerhalb von ein paar Tagen um den Fokus beizubehalten.</a:t>
            </a:r>
          </a:p>
          <a:p>
            <a:pPr marL="342900" indent="-342900">
              <a:buFont typeface="Symbol" pitchFamily="2" charset="2"/>
              <a:buChar char=""/>
            </a:pPr>
            <a:r>
              <a:rPr lang="de-DE" sz="1800" dirty="0">
                <a:solidFill>
                  <a:srgbClr val="0C0C0C"/>
                </a:solidFill>
                <a:effectLst/>
                <a:latin typeface="ArialMT"/>
                <a:ea typeface="Times New Roman" panose="02020603050405020304" pitchFamily="18" charset="0"/>
              </a:rPr>
              <a:t>Zahlen Sie </a:t>
            </a:r>
            <a:r>
              <a:rPr lang="de-DE" sz="1800" u="sng" dirty="0">
                <a:solidFill>
                  <a:srgbClr val="0C0C0C"/>
                </a:solidFill>
                <a:effectLst/>
                <a:latin typeface="ArialMT"/>
                <a:ea typeface="Times New Roman" panose="02020603050405020304" pitchFamily="18" charset="0"/>
              </a:rPr>
              <a:t>nicht</a:t>
            </a:r>
            <a:r>
              <a:rPr lang="de-DE" sz="1800" dirty="0">
                <a:solidFill>
                  <a:srgbClr val="0C0C0C"/>
                </a:solidFill>
                <a:effectLst/>
                <a:latin typeface="ArialMT"/>
                <a:ea typeface="Times New Roman" panose="02020603050405020304" pitchFamily="18" charset="0"/>
              </a:rPr>
              <a:t> den kompletten Betrag vorab. Das is</a:t>
            </a:r>
            <a:r>
              <a:rPr lang="de-DE" sz="1800" dirty="0">
                <a:solidFill>
                  <a:srgbClr val="0C0C0C"/>
                </a:solidFill>
                <a:latin typeface="ArialMT"/>
                <a:ea typeface="Times New Roman" panose="02020603050405020304" pitchFamily="18" charset="0"/>
              </a:rPr>
              <a:t>t unseriös.</a:t>
            </a:r>
            <a:r>
              <a:rPr lang="de-DE" sz="1800" dirty="0">
                <a:solidFill>
                  <a:srgbClr val="0C0C0C"/>
                </a:solidFill>
                <a:effectLst/>
                <a:latin typeface="ArialMT"/>
                <a:ea typeface="Times New Roman" panose="02020603050405020304" pitchFamily="18" charset="0"/>
              </a:rPr>
              <a:t> Eine Anzahlung von z.B. 30% ist normal. Bestenfalls gibt es verschiedene Meilensteine bei denen eine Zahlung fällig wird, z.B. bei der Fertigstellung des Entwurfs.</a:t>
            </a:r>
          </a:p>
          <a:p>
            <a:pPr marL="342900" indent="-342900">
              <a:buFont typeface="Symbol" pitchFamily="2" charset="2"/>
              <a:buChar char=""/>
            </a:pPr>
            <a:r>
              <a:rPr lang="de-DE" sz="1800" dirty="0">
                <a:solidFill>
                  <a:srgbClr val="0C0C0C"/>
                </a:solidFill>
                <a:latin typeface="ArialMT"/>
                <a:ea typeface="Times New Roman" panose="02020603050405020304" pitchFamily="18" charset="0"/>
              </a:rPr>
              <a:t>Zahlungsmodell Miete nicht zu empfehlen.</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48D1EE8-2CC8-F222-8646-745088745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007529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r>
              <a:rPr lang="de-DE" sz="6000" dirty="0">
                <a:effectLst/>
                <a:latin typeface="Arial" panose="020B0604020202020204" pitchFamily="34" charset="0"/>
                <a:ea typeface="Arial" panose="020B0604020202020204" pitchFamily="34" charset="0"/>
              </a:rPr>
              <a:t>QUIZ</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10 Fragen</a:t>
            </a:r>
            <a:r>
              <a:rPr lang="de-DE" sz="1800" dirty="0">
                <a:effectLst/>
                <a:latin typeface="Arial" panose="020B0604020202020204" pitchFamily="34" charset="0"/>
                <a:ea typeface="Arial" panose="020B0604020202020204" pitchFamily="34" charset="0"/>
              </a:rPr>
              <a:t> </a:t>
            </a:r>
            <a:r>
              <a:rPr lang="de-DE" sz="2000" dirty="0">
                <a:latin typeface="Arial" panose="020B0604020202020204" pitchFamily="34" charset="0"/>
              </a:rPr>
              <a:t>zum Seminar 1x1 der Websiteerstellung - für Gründungsinteressierte</a:t>
            </a:r>
            <a:br>
              <a:rPr lang="de-DE" dirty="0"/>
            </a:br>
            <a:endParaRPr lang="de-DE" dirty="0"/>
          </a:p>
        </p:txBody>
      </p:sp>
      <p:pic>
        <p:nvPicPr>
          <p:cNvPr id="2" name="Grafik 1">
            <a:extLst>
              <a:ext uri="{FF2B5EF4-FFF2-40B4-BE49-F238E27FC236}">
                <a16:creationId xmlns:a16="http://schemas.microsoft.com/office/drawing/2014/main" id="{BB971656-6A4C-BB68-8614-C23EBBA3F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076" y="6163733"/>
            <a:ext cx="6343516" cy="694267"/>
          </a:xfrm>
          <a:prstGeom prst="rect">
            <a:avLst/>
          </a:prstGeom>
        </p:spPr>
      </p:pic>
    </p:spTree>
    <p:extLst>
      <p:ext uri="{BB962C8B-B14F-4D97-AF65-F5344CB8AC3E}">
        <p14:creationId xmlns:p14="http://schemas.microsoft.com/office/powerpoint/2010/main" val="25959985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1. Was ist beim Impressum und der Datenschutzerklärung zu beachten?</a:t>
            </a:r>
          </a:p>
          <a:p>
            <a:pPr marL="0" lvl="0" indent="0">
              <a:buNone/>
            </a:pPr>
            <a:endParaRPr lang="de-DE" sz="1800" dirty="0">
              <a:solidFill>
                <a:srgbClr val="0C0C0C"/>
              </a:solidFill>
              <a:effectLst/>
              <a:latin typeface="ArialMT"/>
              <a:ea typeface="Times New Roman" panose="02020603050405020304" pitchFamily="18" charset="0"/>
            </a:endParaRP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Zwingend von einem Anwalt erstellen lassen</a:t>
            </a:r>
          </a:p>
          <a:p>
            <a:pPr marL="342900" lvl="0" indent="-342900">
              <a:buFont typeface="+mj-lt"/>
              <a:buAutoNum type="alphaLcPeriod"/>
            </a:pPr>
            <a:r>
              <a:rPr lang="de-DE" dirty="0">
                <a:solidFill>
                  <a:srgbClr val="0C0C0C"/>
                </a:solidFill>
                <a:effectLst/>
                <a:latin typeface="ArialMT"/>
                <a:ea typeface="Times New Roman" panose="02020603050405020304" pitchFamily="18" charset="0"/>
              </a:rPr>
              <a:t>Auf zwei unterschiedliche Unterseiten integrieren</a:t>
            </a:r>
          </a:p>
          <a:p>
            <a:pPr marL="342900" lvl="0" indent="-342900">
              <a:buFont typeface="+mj-lt"/>
              <a:buAutoNum type="alphaLcPeriod"/>
            </a:pPr>
            <a:r>
              <a:rPr lang="de-DE" dirty="0">
                <a:solidFill>
                  <a:srgbClr val="0C0C0C"/>
                </a:solidFill>
                <a:latin typeface="ArialMT"/>
                <a:ea typeface="Times New Roman" panose="02020603050405020304" pitchFamily="18" charset="0"/>
              </a:rPr>
              <a:t>Nur im B2B Bereich erforderlich</a:t>
            </a: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3B47BD8-29D1-8449-BC16-FB6263D46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8830746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7. Kundenservice:</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Website kann als Plattform für den Kundenservice dienen, indem sie FAQs, Kontaktformulare, Live-Chats oder Support-Ticketsysteme bereitstellt, um Kundenanfragen effizient zu bearbeiten und Probleme schnell zu lösen.</a:t>
            </a: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8. Analysen und Daten:</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Durch die Integration von Analysetools können Unternehmen wertvolle Einblicke in das Nutzerverhalten auf ihrer Website gewinnen, um ihre Marketingstrategien zu optimieren und die Benutzererfahrung zu verbessern.</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3E998BF-F3EB-2191-58B9-69C8D9EDF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954381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2. Auf wessen Server ist die Website?</a:t>
            </a:r>
          </a:p>
          <a:p>
            <a:pPr marL="0" lvl="0" indent="0">
              <a:buNone/>
            </a:pPr>
            <a:endParaRPr lang="de-DE" sz="1800" dirty="0">
              <a:solidFill>
                <a:srgbClr val="0C0C0C"/>
              </a:solidFill>
              <a:effectLst/>
              <a:latin typeface="ArialMT"/>
              <a:ea typeface="Times New Roman" panose="02020603050405020304" pitchFamily="18" charset="0"/>
            </a:endParaRP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Auf der Domain</a:t>
            </a:r>
          </a:p>
          <a:p>
            <a:pPr marL="342900" lvl="0" indent="-342900">
              <a:buFont typeface="+mj-lt"/>
              <a:buAutoNum type="alphaLcPeriod"/>
            </a:pPr>
            <a:r>
              <a:rPr lang="de-DE" dirty="0">
                <a:solidFill>
                  <a:srgbClr val="0C0C0C"/>
                </a:solidFill>
                <a:latin typeface="ArialMT"/>
                <a:ea typeface="Times New Roman" panose="02020603050405020304" pitchFamily="18" charset="0"/>
              </a:rPr>
              <a:t>Beim </a:t>
            </a:r>
            <a:r>
              <a:rPr lang="de-DE" dirty="0" err="1">
                <a:solidFill>
                  <a:srgbClr val="0C0C0C"/>
                </a:solidFill>
                <a:latin typeface="ArialMT"/>
                <a:ea typeface="Times New Roman" panose="02020603050405020304" pitchFamily="18" charset="0"/>
              </a:rPr>
              <a:t>Hostinganbieter</a:t>
            </a:r>
            <a:endParaRPr lang="de-DE" dirty="0">
              <a:solidFill>
                <a:srgbClr val="0C0C0C"/>
              </a:solidFill>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Bei Google</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6DFCFF9D-F085-8261-7988-90E7DD0CC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1915161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3. Wie heißt die „kleine“ Form einer Website?</a:t>
            </a:r>
            <a:endParaRPr lang="de-DE" sz="1800" dirty="0">
              <a:solidFill>
                <a:srgbClr val="0C0C0C"/>
              </a:solidFill>
              <a:effectLst/>
              <a:latin typeface="ArialMT"/>
              <a:ea typeface="Times New Roman" panose="02020603050405020304" pitchFamily="18" charset="0"/>
            </a:endParaRP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Homepage</a:t>
            </a:r>
          </a:p>
          <a:p>
            <a:pPr marL="342900" lvl="0" indent="-342900">
              <a:buFont typeface="+mj-lt"/>
              <a:buAutoNum type="alphaLcPeriod"/>
            </a:pPr>
            <a:r>
              <a:rPr lang="de-DE" dirty="0" err="1">
                <a:solidFill>
                  <a:srgbClr val="0C0C0C"/>
                </a:solidFill>
                <a:latin typeface="ArialMT"/>
                <a:ea typeface="Times New Roman" panose="02020603050405020304" pitchFamily="18" charset="0"/>
              </a:rPr>
              <a:t>Onepager</a:t>
            </a:r>
            <a:endParaRPr lang="de-DE" dirty="0">
              <a:solidFill>
                <a:srgbClr val="0C0C0C"/>
              </a:solidFill>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Landingpage</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FDD3EC4-A519-8E64-B821-6CEA56AC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8600428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3" end="3"/>
                                            </p:txEl>
                                          </p:spTgt>
                                        </p:tgtEl>
                                        <p:attrNameLst>
                                          <p:attrName>style.fontWeight</p:attrName>
                                        </p:attrNameLst>
                                      </p:cBhvr>
                                      <p:to>
                                        <p:strVal val="bold"/>
                                      </p:to>
                                    </p:set>
                                  </p:childTnLst>
                                </p:cTn>
                              </p:par>
                              <p:par>
                                <p:cTn id="22" presetID="15" presetClass="emph" presetSubtype="0" nodeType="withEffect">
                                  <p:stCondLst>
                                    <p:cond delay="0"/>
                                  </p:stCondLst>
                                  <p:iterate type="lt">
                                    <p:tmAbs val="25"/>
                                  </p:iterate>
                                  <p:childTnLst>
                                    <p:set>
                                      <p:cBhvr override="childStyle">
                                        <p:cTn id="23"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4. Wie ist die Abkürzung für „Suchmaschinenoptimierung“?</a:t>
            </a:r>
            <a:endParaRPr lang="de-DE" sz="1800" dirty="0">
              <a:solidFill>
                <a:srgbClr val="0C0C0C"/>
              </a:solidFill>
              <a:effectLst/>
              <a:latin typeface="ArialMT"/>
              <a:ea typeface="Times New Roman" panose="02020603050405020304" pitchFamily="18" charset="0"/>
            </a:endParaRP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SEA</a:t>
            </a:r>
          </a:p>
          <a:p>
            <a:pPr marL="342900" lvl="0" indent="-342900">
              <a:buFont typeface="+mj-lt"/>
              <a:buAutoNum type="alphaLcPeriod"/>
            </a:pPr>
            <a:r>
              <a:rPr lang="de-DE" dirty="0">
                <a:solidFill>
                  <a:srgbClr val="0C0C0C"/>
                </a:solidFill>
                <a:latin typeface="ArialMT"/>
                <a:ea typeface="Times New Roman" panose="02020603050405020304" pitchFamily="18" charset="0"/>
              </a:rPr>
              <a:t>SEM</a:t>
            </a:r>
          </a:p>
          <a:p>
            <a:pPr marL="342900" lvl="0" indent="-342900">
              <a:buFont typeface="+mj-lt"/>
              <a:buAutoNum type="alphaLcPeriod"/>
            </a:pPr>
            <a:r>
              <a:rPr lang="de-DE" dirty="0">
                <a:solidFill>
                  <a:srgbClr val="0C0C0C"/>
                </a:solidFill>
                <a:latin typeface="ArialMT"/>
                <a:ea typeface="Times New Roman" panose="02020603050405020304" pitchFamily="18" charset="0"/>
              </a:rPr>
              <a:t>SEO</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0E72232-20C3-184D-E637-00DB3BFA4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4944460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5. Was ist positiv für die Suchmaschinenoptimierung?</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Ein cooles Logo</a:t>
            </a:r>
          </a:p>
          <a:p>
            <a:pPr marL="342900" lvl="0" indent="-342900">
              <a:buFont typeface="+mj-lt"/>
              <a:buAutoNum type="alphaLcPeriod"/>
            </a:pPr>
            <a:r>
              <a:rPr lang="de-DE" dirty="0">
                <a:solidFill>
                  <a:srgbClr val="0C0C0C"/>
                </a:solidFill>
                <a:latin typeface="ArialMT"/>
                <a:ea typeface="Times New Roman" panose="02020603050405020304" pitchFamily="18" charset="0"/>
              </a:rPr>
              <a:t>Lange Videos</a:t>
            </a:r>
          </a:p>
          <a:p>
            <a:pPr marL="342900" lvl="0" indent="-342900">
              <a:buFont typeface="+mj-lt"/>
              <a:buAutoNum type="alphaLcPeriod"/>
            </a:pPr>
            <a:r>
              <a:rPr lang="de-DE" dirty="0">
                <a:solidFill>
                  <a:srgbClr val="0C0C0C"/>
                </a:solidFill>
                <a:latin typeface="ArialMT"/>
                <a:ea typeface="Times New Roman" panose="02020603050405020304" pitchFamily="18" charset="0"/>
              </a:rPr>
              <a:t>Backlinks</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69718F6-4085-FFBC-ECC1-DD964358E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466545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6. Wie heißt ein gutes Analysetool für die Website?</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Google </a:t>
            </a:r>
            <a:r>
              <a:rPr lang="de-DE" dirty="0" err="1">
                <a:solidFill>
                  <a:srgbClr val="0C0C0C"/>
                </a:solidFill>
                <a:latin typeface="ArialMT"/>
                <a:ea typeface="Times New Roman" panose="02020603050405020304" pitchFamily="18" charset="0"/>
              </a:rPr>
              <a:t>Searchconsole</a:t>
            </a:r>
            <a:endParaRPr lang="de-DE" dirty="0">
              <a:solidFill>
                <a:srgbClr val="0C0C0C"/>
              </a:solidFill>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Google Business</a:t>
            </a:r>
          </a:p>
          <a:p>
            <a:pPr marL="342900" lvl="0" indent="-342900">
              <a:buFont typeface="+mj-lt"/>
              <a:buAutoNum type="alphaLcPeriod"/>
            </a:pPr>
            <a:r>
              <a:rPr lang="de-DE" dirty="0">
                <a:solidFill>
                  <a:srgbClr val="0C0C0C"/>
                </a:solidFill>
                <a:latin typeface="ArialMT"/>
                <a:ea typeface="Times New Roman" panose="02020603050405020304" pitchFamily="18" charset="0"/>
              </a:rPr>
              <a:t>Google Maps</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6" name="Grafik 5">
            <a:extLst>
              <a:ext uri="{FF2B5EF4-FFF2-40B4-BE49-F238E27FC236}">
                <a16:creationId xmlns:a16="http://schemas.microsoft.com/office/drawing/2014/main" id="{34111037-8373-02BA-1ED6-09D83B258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338730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7. Was ist ein guter Anbieter für Kundenbewertungen?</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err="1">
                <a:solidFill>
                  <a:srgbClr val="0C0C0C"/>
                </a:solidFill>
                <a:latin typeface="ArialMT"/>
                <a:ea typeface="Times New Roman" panose="02020603050405020304" pitchFamily="18" charset="0"/>
              </a:rPr>
              <a:t>KWFinder</a:t>
            </a:r>
            <a:endParaRPr lang="de-DE" dirty="0">
              <a:solidFill>
                <a:srgbClr val="0C0C0C"/>
              </a:solidFill>
              <a:latin typeface="ArialMT"/>
              <a:ea typeface="Times New Roman" panose="02020603050405020304" pitchFamily="18" charset="0"/>
            </a:endParaRPr>
          </a:p>
          <a:p>
            <a:pPr marL="342900" lvl="0" indent="-342900">
              <a:buFont typeface="+mj-lt"/>
              <a:buAutoNum type="alphaLcPeriod"/>
            </a:pPr>
            <a:r>
              <a:rPr lang="de-DE" dirty="0" err="1">
                <a:solidFill>
                  <a:srgbClr val="0C0C0C"/>
                </a:solidFill>
                <a:latin typeface="ArialMT"/>
                <a:ea typeface="Times New Roman" panose="02020603050405020304" pitchFamily="18" charset="0"/>
              </a:rPr>
              <a:t>Proven</a:t>
            </a:r>
            <a:r>
              <a:rPr lang="de-DE" dirty="0">
                <a:solidFill>
                  <a:srgbClr val="0C0C0C"/>
                </a:solidFill>
                <a:latin typeface="ArialMT"/>
                <a:ea typeface="Times New Roman" panose="02020603050405020304" pitchFamily="18" charset="0"/>
              </a:rPr>
              <a:t> Expert</a:t>
            </a:r>
          </a:p>
          <a:p>
            <a:pPr marL="342900" lvl="0" indent="-342900">
              <a:buFont typeface="+mj-lt"/>
              <a:buAutoNum type="alphaLcPeriod"/>
            </a:pPr>
            <a:r>
              <a:rPr lang="de-DE" dirty="0">
                <a:solidFill>
                  <a:srgbClr val="0C0C0C"/>
                </a:solidFill>
                <a:latin typeface="ArialMT"/>
                <a:ea typeface="Times New Roman" panose="02020603050405020304" pitchFamily="18" charset="0"/>
              </a:rPr>
              <a:t>Google Analytics</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EA127B5D-AE90-0A7B-4726-2F56F1280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1292887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8. Wie erkennt man das SSL-Sicherheitszertifikat?</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http://</a:t>
            </a:r>
          </a:p>
          <a:p>
            <a:pPr marL="342900" lvl="0" indent="-342900">
              <a:buFont typeface="+mj-lt"/>
              <a:buAutoNum type="alphaLcPeriod"/>
            </a:pPr>
            <a:r>
              <a:rPr lang="de-DE" dirty="0" err="1">
                <a:solidFill>
                  <a:srgbClr val="0C0C0C"/>
                </a:solidFill>
                <a:latin typeface="ArialMT"/>
                <a:ea typeface="Times New Roman" panose="02020603050405020304" pitchFamily="18" charset="0"/>
              </a:rPr>
              <a:t>www</a:t>
            </a:r>
            <a:r>
              <a:rPr lang="de-DE" dirty="0">
                <a:solidFill>
                  <a:srgbClr val="0C0C0C"/>
                </a:solidFill>
                <a:latin typeface="ArialMT"/>
                <a:ea typeface="Times New Roman" panose="02020603050405020304" pitchFamily="18" charset="0"/>
              </a:rPr>
              <a:t>.</a:t>
            </a:r>
          </a:p>
          <a:p>
            <a:pPr marL="342900" lvl="0" indent="-342900">
              <a:buFont typeface="+mj-lt"/>
              <a:buAutoNum type="alphaLcPeriod"/>
            </a:pPr>
            <a:r>
              <a:rPr lang="de-DE" dirty="0">
                <a:solidFill>
                  <a:srgbClr val="0C0C0C"/>
                </a:solidFill>
                <a:latin typeface="ArialMT"/>
                <a:ea typeface="Times New Roman" panose="02020603050405020304" pitchFamily="18" charset="0"/>
              </a:rPr>
              <a:t>https://</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A86FF0F-506B-43B9-FB38-3338026BB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6738474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9. Wie erstellt man einen Standort bei Google Maps?</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Mit der Erstellung des Google Unternehmensprofil</a:t>
            </a:r>
          </a:p>
          <a:p>
            <a:pPr marL="342900" lvl="0" indent="-342900">
              <a:buFont typeface="+mj-lt"/>
              <a:buAutoNum type="alphaLcPeriod"/>
            </a:pPr>
            <a:r>
              <a:rPr lang="de-DE" dirty="0">
                <a:solidFill>
                  <a:srgbClr val="0C0C0C"/>
                </a:solidFill>
                <a:latin typeface="ArialMT"/>
                <a:ea typeface="Times New Roman" panose="02020603050405020304" pitchFamily="18" charset="0"/>
              </a:rPr>
              <a:t>Mit einer Google Ads Kampagne</a:t>
            </a:r>
          </a:p>
          <a:p>
            <a:pPr marL="342900" lvl="0" indent="-342900">
              <a:buFont typeface="+mj-lt"/>
              <a:buAutoNum type="alphaLcPeriod"/>
            </a:pPr>
            <a:r>
              <a:rPr lang="de-DE" dirty="0">
                <a:solidFill>
                  <a:srgbClr val="0C0C0C"/>
                </a:solidFill>
                <a:latin typeface="ArialMT"/>
                <a:ea typeface="Times New Roman" panose="02020603050405020304" pitchFamily="18" charset="0"/>
              </a:rPr>
              <a:t>Mit einem Eintrag bei 11880</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2F1B2343-50DC-9865-7C96-7E8D7DEBD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225041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10. Worauf sollte ich bei meiner Website achten?</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Verkaufsstarke Struktur</a:t>
            </a:r>
          </a:p>
          <a:p>
            <a:pPr marL="342900" lvl="0" indent="-342900">
              <a:buFont typeface="+mj-lt"/>
              <a:buAutoNum type="alphaLcPeriod"/>
            </a:pPr>
            <a:r>
              <a:rPr lang="de-DE" dirty="0">
                <a:solidFill>
                  <a:srgbClr val="0C0C0C"/>
                </a:solidFill>
                <a:latin typeface="ArialMT"/>
                <a:ea typeface="Times New Roman" panose="02020603050405020304" pitchFamily="18" charset="0"/>
              </a:rPr>
              <a:t>Ein schnelles Hosting</a:t>
            </a:r>
          </a:p>
          <a:p>
            <a:pPr marL="342900" lvl="0" indent="-342900">
              <a:buFont typeface="+mj-lt"/>
              <a:buAutoNum type="alphaLcPeriod"/>
            </a:pPr>
            <a:r>
              <a:rPr lang="de-DE" dirty="0">
                <a:solidFill>
                  <a:srgbClr val="0C0C0C"/>
                </a:solidFill>
                <a:latin typeface="ArialMT"/>
                <a:ea typeface="Times New Roman" panose="02020603050405020304" pitchFamily="18" charset="0"/>
              </a:rPr>
              <a:t>Professionelle Fotos</a:t>
            </a:r>
          </a:p>
          <a:p>
            <a:pPr marL="342900" lvl="0" indent="-342900">
              <a:buFont typeface="+mj-lt"/>
              <a:buAutoNum type="alphaLcPeriod"/>
            </a:pPr>
            <a:endParaRPr lang="de-DE" dirty="0">
              <a:solidFill>
                <a:srgbClr val="0C0C0C"/>
              </a:solidFill>
              <a:latin typeface="ArialMT"/>
              <a:ea typeface="Times New Roman" panose="02020603050405020304" pitchFamily="18" charset="0"/>
            </a:endParaRP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1526135-A88E-A87D-6DBF-6F731134A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322739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2" end="2"/>
                                            </p:txEl>
                                          </p:spTgt>
                                        </p:tgtEl>
                                        <p:attrNameLst>
                                          <p:attrName>style.fontWeight</p:attrName>
                                        </p:attrNameLst>
                                      </p:cBhvr>
                                      <p:to>
                                        <p:strVal val="bold"/>
                                      </p:to>
                                    </p:set>
                                  </p:childTnLst>
                                </p:cTn>
                              </p:par>
                              <p:par>
                                <p:cTn id="22" presetID="15" presetClass="emph" presetSubtype="0" nodeType="withEffect">
                                  <p:stCondLst>
                                    <p:cond delay="0"/>
                                  </p:stCondLst>
                                  <p:iterate type="lt">
                                    <p:tmAbs val="25"/>
                                  </p:iterate>
                                  <p:childTnLst>
                                    <p:set>
                                      <p:cBhvr override="childStyle">
                                        <p:cTn id="23" dur="indefinite"/>
                                        <p:tgtEl>
                                          <p:spTgt spid="3">
                                            <p:txEl>
                                              <p:pRg st="3" end="3"/>
                                            </p:txEl>
                                          </p:spTgt>
                                        </p:tgtEl>
                                        <p:attrNameLst>
                                          <p:attrName>style.fontWeight</p:attrName>
                                        </p:attrNameLst>
                                      </p:cBhvr>
                                      <p:to>
                                        <p:strVal val="bold"/>
                                      </p:to>
                                    </p:set>
                                  </p:childTnLst>
                                </p:cTn>
                              </p:par>
                              <p:par>
                                <p:cTn id="24" presetID="15" presetClass="emph" presetSubtype="0" nodeType="withEffect">
                                  <p:stCondLst>
                                    <p:cond delay="0"/>
                                  </p:stCondLst>
                                  <p:iterate type="lt">
                                    <p:tmAbs val="25"/>
                                  </p:iterate>
                                  <p:childTnLst>
                                    <p:set>
                                      <p:cBhvr override="childStyle">
                                        <p:cTn id="25"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r>
              <a:rPr lang="de-DE" dirty="0">
                <a:effectLst/>
                <a:latin typeface="Arial" panose="020B0604020202020204" pitchFamily="34" charset="0"/>
                <a:ea typeface="Arial" panose="020B0604020202020204" pitchFamily="34" charset="0"/>
              </a:rPr>
              <a:t>Vielen Dank für Ihre Aufmerksamkeit! </a:t>
            </a:r>
            <a:r>
              <a:rPr lang="de-DE" dirty="0">
                <a:effectLst/>
                <a:latin typeface="Arial" panose="020B0604020202020204" pitchFamily="34" charset="0"/>
                <a:ea typeface="Arial" panose="020B0604020202020204" pitchFamily="34" charset="0"/>
                <a:sym typeface="Wingdings" pitchFamily="2" charset="2"/>
              </a:rPr>
              <a:t></a:t>
            </a:r>
            <a:br>
              <a:rPr lang="de-DE" dirty="0"/>
            </a:br>
            <a:endParaRPr lang="de-DE" dirty="0"/>
          </a:p>
        </p:txBody>
      </p:sp>
      <p:pic>
        <p:nvPicPr>
          <p:cNvPr id="2" name="Grafik 1">
            <a:extLst>
              <a:ext uri="{FF2B5EF4-FFF2-40B4-BE49-F238E27FC236}">
                <a16:creationId xmlns:a16="http://schemas.microsoft.com/office/drawing/2014/main" id="{3D8250B3-6243-0505-B091-2AF62B6FF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28" y="6152445"/>
            <a:ext cx="6446664" cy="705556"/>
          </a:xfrm>
          <a:prstGeom prst="rect">
            <a:avLst/>
          </a:prstGeom>
        </p:spPr>
      </p:pic>
    </p:spTree>
    <p:extLst>
      <p:ext uri="{BB962C8B-B14F-4D97-AF65-F5344CB8AC3E}">
        <p14:creationId xmlns:p14="http://schemas.microsoft.com/office/powerpoint/2010/main" val="28190917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9. Mitarbeitergewinnung: </a:t>
            </a:r>
            <a:br>
              <a:rPr lang="de-DE" sz="1800" b="1" u="none" strike="noStrike" dirty="0">
                <a:solidFill>
                  <a:srgbClr val="0D0D0D"/>
                </a:solidFill>
                <a:effectLst/>
                <a:latin typeface="Arial" panose="020B0604020202020204" pitchFamily="34" charset="0"/>
                <a:ea typeface="Arial" panose="020B0604020202020204" pitchFamily="34" charset="0"/>
              </a:rPr>
            </a:br>
            <a:br>
              <a:rPr lang="de-DE" sz="1800" b="1"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Website kann dabei helfen, neue Mitarbeiter zu gewinnen und den Bewerbungsprozess einfacher zu gestalten z.B. mithilfe eines Online- Bewerbungsformulars.</a:t>
            </a:r>
          </a:p>
          <a:p>
            <a:pPr marL="0" lvl="0" indent="0">
              <a:lnSpc>
                <a:spcPct val="115000"/>
              </a:lnSpc>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92EEC94-9FE1-583F-5769-9287E83C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1280780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457200" lvl="1" indent="0">
              <a:buNone/>
            </a:pPr>
            <a:endParaRPr lang="de-DE" b="1" dirty="0">
              <a:latin typeface="Arial" panose="020B0604020202020204" pitchFamily="34" charset="0"/>
            </a:endParaRPr>
          </a:p>
          <a:p>
            <a:pPr marL="457200" lvl="1" indent="0">
              <a:buNone/>
            </a:pPr>
            <a:endParaRPr lang="de-DE" sz="1800" b="1" dirty="0">
              <a:latin typeface="Arial" panose="020B0604020202020204" pitchFamily="34" charset="0"/>
            </a:endParaRPr>
          </a:p>
          <a:p>
            <a:pPr lvl="1"/>
            <a:r>
              <a:rPr lang="de-DE" sz="1800" dirty="0">
                <a:latin typeface="Arial" panose="020B0604020202020204" pitchFamily="34" charset="0"/>
              </a:rPr>
              <a:t>Fragerunde </a:t>
            </a:r>
            <a:br>
              <a:rPr lang="de-DE" sz="1800" dirty="0">
                <a:latin typeface="Arial" panose="020B0604020202020204" pitchFamily="34" charset="0"/>
              </a:rPr>
            </a:br>
            <a:r>
              <a:rPr lang="de-DE" sz="1800" dirty="0">
                <a:latin typeface="Arial" panose="020B0604020202020204" pitchFamily="34" charset="0"/>
              </a:rPr>
              <a:t>mit ggf. praktischen Teil bei vorhandener Zeit (z.B. Ausrichtung Website, Google Unternehmensprofil, Keyword-Analyse)</a:t>
            </a:r>
            <a:br>
              <a:rPr lang="de-DE" sz="1800" dirty="0">
                <a:latin typeface="Arial" panose="020B0604020202020204" pitchFamily="34" charset="0"/>
              </a:rPr>
            </a:br>
            <a:endParaRPr lang="de-DE" sz="1800" dirty="0">
              <a:latin typeface="Arial" panose="020B0604020202020204" pitchFamily="34" charset="0"/>
            </a:endParaRPr>
          </a:p>
          <a:p>
            <a:pPr lvl="1"/>
            <a:r>
              <a:rPr lang="de-DE" sz="1800" dirty="0">
                <a:latin typeface="Arial" panose="020B0604020202020204" pitchFamily="34" charset="0"/>
              </a:rPr>
              <a:t>Feedback-Fragebogen bitte ausfüllen</a:t>
            </a:r>
            <a:br>
              <a:rPr lang="de-DE" sz="1800" dirty="0">
                <a:latin typeface="Arial" panose="020B0604020202020204" pitchFamily="34" charset="0"/>
              </a:rPr>
            </a:br>
            <a:br>
              <a:rPr lang="de-DE" sz="1800" dirty="0">
                <a:latin typeface="Arial" panose="020B0604020202020204" pitchFamily="34" charset="0"/>
              </a:rPr>
            </a:br>
            <a:r>
              <a:rPr lang="de-DE" sz="1800" dirty="0">
                <a:latin typeface="Arial" panose="020B0604020202020204" pitchFamily="34" charset="0"/>
              </a:rPr>
              <a:t>- Was nehmen Sie mit?</a:t>
            </a:r>
            <a:br>
              <a:rPr lang="de-DE" sz="1800" dirty="0">
                <a:latin typeface="Arial" panose="020B0604020202020204" pitchFamily="34" charset="0"/>
              </a:rPr>
            </a:br>
            <a:r>
              <a:rPr lang="de-DE" sz="1800" dirty="0">
                <a:latin typeface="Arial" panose="020B0604020202020204" pitchFamily="34" charset="0"/>
              </a:rPr>
              <a:t>- Was lassen Sie hier?</a:t>
            </a:r>
            <a:br>
              <a:rPr lang="de-DE" sz="1800" dirty="0">
                <a:latin typeface="Arial" panose="020B0604020202020204" pitchFamily="34" charset="0"/>
              </a:rPr>
            </a:br>
            <a:r>
              <a:rPr lang="de-DE" sz="1800" dirty="0">
                <a:latin typeface="Arial" panose="020B0604020202020204" pitchFamily="34" charset="0"/>
              </a:rPr>
              <a:t>- </a:t>
            </a:r>
            <a:r>
              <a:rPr lang="de-DE" dirty="0">
                <a:latin typeface="Arial" panose="020B0604020202020204" pitchFamily="34" charset="0"/>
              </a:rPr>
              <a:t>Gibt es offene Fragen?</a:t>
            </a:r>
            <a:br>
              <a:rPr lang="de-DE" sz="1800" dirty="0">
                <a:latin typeface="Arial" panose="020B0604020202020204" pitchFamily="34" charset="0"/>
              </a:rPr>
            </a:b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Schulungsende</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ED3396A-DCBC-7C6A-6BA8-1B32DC871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6171449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B488A5A-AC64-503C-22D2-4D7575DDF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7534722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Eine Unternehmenswebsite ist heutzutage ein “Must have” und schon fast fahrlässig</a:t>
            </a:r>
            <a:r>
              <a:rPr lang="de-DE" sz="1800" dirty="0">
                <a:solidFill>
                  <a:srgbClr val="0D0D0D"/>
                </a:solidFill>
                <a:latin typeface="Arial" panose="020B0604020202020204" pitchFamily="34" charset="0"/>
                <a:ea typeface="Arial" panose="020B0604020202020204" pitchFamily="34" charset="0"/>
              </a:rPr>
              <a:t> keine </a:t>
            </a:r>
            <a:r>
              <a:rPr lang="de-DE" sz="1800" dirty="0">
                <a:solidFill>
                  <a:srgbClr val="0D0D0D"/>
                </a:solidFill>
                <a:effectLst/>
                <a:latin typeface="Arial" panose="020B0604020202020204" pitchFamily="34" charset="0"/>
                <a:ea typeface="Arial" panose="020B0604020202020204" pitchFamily="34" charset="0"/>
              </a:rPr>
              <a:t>zu haben.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Denn sie bietet viele Vorteile!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In erster Linie sorgt sie dafür, dass das Unternehmen sichtbar wird für potenzielle Kunden, Geschäftspartner oder auch Mitarbeiter.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Eine gut gestaltete Website ist quasi ein zusätzlicher Mitarbeiter, welcher 24/7 anwesend ist und sich vor allem um den Erstkontakt kümmert. Dadurch spart man als Unternehmen viel Zeit.</a:t>
            </a:r>
            <a:endParaRPr lang="de-DE" sz="1800" dirty="0">
              <a:effectLst/>
              <a:latin typeface="Arial" panose="020B0604020202020204" pitchFamily="34" charset="0"/>
              <a:ea typeface="Arial" panose="020B0604020202020204" pitchFamily="34" charset="0"/>
            </a:endParaRPr>
          </a:p>
          <a:p>
            <a:pPr marL="0" lvl="0" indent="0">
              <a:lnSpc>
                <a:spcPct val="115000"/>
              </a:lnSpc>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37F5A89-CA98-E4AA-3C99-1F640C6C3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3270711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2</a:t>
            </a:r>
            <a:r>
              <a:rPr lang="de-DE" dirty="0">
                <a:latin typeface="Arial" panose="020B0604020202020204" pitchFamily="34" charset="0"/>
                <a:ea typeface="Arial" panose="020B0604020202020204" pitchFamily="34" charset="0"/>
              </a:rPr>
              <a:t>. Was wird benötigt, um eine Website zu betreiben?</a:t>
            </a:r>
            <a:br>
              <a:rPr lang="de-DE" dirty="0"/>
            </a:br>
            <a:endParaRPr lang="de-DE" dirty="0"/>
          </a:p>
        </p:txBody>
      </p:sp>
      <p:pic>
        <p:nvPicPr>
          <p:cNvPr id="2" name="Grafik 1">
            <a:extLst>
              <a:ext uri="{FF2B5EF4-FFF2-40B4-BE49-F238E27FC236}">
                <a16:creationId xmlns:a16="http://schemas.microsoft.com/office/drawing/2014/main" id="{06F6F232-06C3-9896-1476-4FF4A39CF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90" y="6141157"/>
            <a:ext cx="6549802" cy="716844"/>
          </a:xfrm>
          <a:prstGeom prst="rect">
            <a:avLst/>
          </a:prstGeom>
        </p:spPr>
      </p:pic>
    </p:spTree>
    <p:extLst>
      <p:ext uri="{BB962C8B-B14F-4D97-AF65-F5344CB8AC3E}">
        <p14:creationId xmlns:p14="http://schemas.microsoft.com/office/powerpoint/2010/main" val="4803926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br>
              <a:rPr lang="de-DE" sz="1800" dirty="0">
                <a:solidFill>
                  <a:srgbClr val="0D0D0D"/>
                </a:solidFill>
                <a:effectLst/>
                <a:latin typeface="Arial" panose="020B0604020202020204" pitchFamily="34" charset="0"/>
                <a:ea typeface="Arial" panose="020B0604020202020204" pitchFamily="34" charset="0"/>
              </a:rPr>
            </a:br>
            <a:br>
              <a:rPr lang="de-DE" sz="3200" dirty="0">
                <a:solidFill>
                  <a:srgbClr val="0D0D0D"/>
                </a:solidFill>
                <a:effectLst/>
                <a:latin typeface="Arial" panose="020B0604020202020204" pitchFamily="34" charset="0"/>
                <a:ea typeface="Arial" panose="020B0604020202020204" pitchFamily="34" charset="0"/>
              </a:rPr>
            </a:br>
            <a:r>
              <a:rPr lang="de-DE" sz="3200" dirty="0">
                <a:solidFill>
                  <a:srgbClr val="0D0D0D"/>
                </a:solidFill>
                <a:latin typeface="Arial" panose="020B0604020202020204" pitchFamily="34" charset="0"/>
              </a:rPr>
              <a:t>Um eine Website zu betreiben werden neben einer Verbindung ins Internet lediglich folgende </a:t>
            </a:r>
            <a:r>
              <a:rPr lang="de-DE" sz="3200" u="sng" dirty="0">
                <a:solidFill>
                  <a:srgbClr val="0D0D0D"/>
                </a:solidFill>
                <a:latin typeface="Arial" panose="020B0604020202020204" pitchFamily="34" charset="0"/>
              </a:rPr>
              <a:t>3 Dinge </a:t>
            </a:r>
            <a:r>
              <a:rPr lang="de-DE" sz="3200" dirty="0">
                <a:solidFill>
                  <a:srgbClr val="0D0D0D"/>
                </a:solidFill>
                <a:latin typeface="Arial" panose="020B0604020202020204" pitchFamily="34" charset="0"/>
              </a:rPr>
              <a:t>benötigt</a:t>
            </a: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2. Was wird benötigt, um eine Website zu betreiben?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721C1D3F-623D-290E-8FED-DCDCDF3F6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7175545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100"/>
            <a:ext cx="9469438" cy="4907340"/>
          </a:xfrm>
          <a:prstGeom prst="rect">
            <a:avLst/>
          </a:prstGeom>
        </p:spPr>
        <p:txBody>
          <a:bodyPr/>
          <a:lstStyle/>
          <a:p>
            <a:pPr marL="0" lvl="0" indent="0">
              <a:lnSpc>
                <a:spcPct val="115000"/>
              </a:lnSpc>
              <a:spcBef>
                <a:spcPts val="1500"/>
              </a:spcBef>
              <a:buNone/>
            </a:pPr>
            <a:r>
              <a:rPr lang="de-DE" sz="1800" b="1" u="none" strike="noStrike" dirty="0">
                <a:solidFill>
                  <a:srgbClr val="0D0D0D"/>
                </a:solidFill>
                <a:effectLst/>
                <a:latin typeface="Arial" panose="020B0604020202020204" pitchFamily="34" charset="0"/>
                <a:ea typeface="Arial" panose="020B0604020202020204" pitchFamily="34" charset="0"/>
              </a:rPr>
              <a:t>1. Domain</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 Domainname ist die eindeutige Adresse Ihrer Website im Internet. Sie müssen einen Domainnamen registrieren, der für Ihr Unternehmen relevant und leicht zu merken ist. Im Idealfall ist diese kurz und prägnant und ohne Sonderzeichen und Umlaute. Ggf. auf die Suchmaschinenoptimierung achten.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Zum Beispiel „zahnarzt-jena-</a:t>
            </a:r>
            <a:r>
              <a:rPr lang="de-DE" sz="1800" u="none" strike="noStrike" dirty="0" err="1">
                <a:solidFill>
                  <a:srgbClr val="0D0D0D"/>
                </a:solidFill>
                <a:effectLst/>
                <a:latin typeface="Arial" panose="020B0604020202020204" pitchFamily="34" charset="0"/>
                <a:ea typeface="Arial" panose="020B0604020202020204" pitchFamily="34" charset="0"/>
              </a:rPr>
              <a:t>name.de</a:t>
            </a:r>
            <a:r>
              <a:rPr lang="de-DE" sz="1800" u="none" strike="noStrike" dirty="0">
                <a:solidFill>
                  <a:srgbClr val="0D0D0D"/>
                </a:solidFill>
                <a:effectLst/>
                <a:latin typeface="Arial" panose="020B0604020202020204" pitchFamily="34" charset="0"/>
                <a:ea typeface="Arial" panose="020B0604020202020204" pitchFamily="34" charset="0"/>
              </a:rPr>
              <a:t>“ – CHECK: </a:t>
            </a:r>
            <a:r>
              <a:rPr lang="de-DE" sz="1800" u="none" strike="noStrike" dirty="0">
                <a:solidFill>
                  <a:srgbClr val="0D0D0D"/>
                </a:solidFill>
                <a:effectLst/>
                <a:latin typeface="Arial" panose="020B0604020202020204" pitchFamily="34" charset="0"/>
                <a:ea typeface="Arial" panose="020B0604020202020204" pitchFamily="34" charset="0"/>
                <a:hlinkClick r:id="rId2"/>
              </a:rPr>
              <a:t>https://www.checkdomain.de</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Unicode MS" panose="020B0604020202020204" pitchFamily="34" charset="-128"/>
                <a:ea typeface="Arial" panose="020B0604020202020204" pitchFamily="34" charset="0"/>
              </a:rPr>
            </a:br>
            <a:r>
              <a:rPr lang="de-DE" sz="1800" u="none" strike="noStrike" dirty="0">
                <a:solidFill>
                  <a:srgbClr val="0D0D0D"/>
                </a:solidFill>
                <a:effectLst/>
                <a:highlight>
                  <a:srgbClr val="FFFFFF"/>
                </a:highlight>
                <a:latin typeface="Arial Unicode MS" panose="020B0604020202020204" pitchFamily="34" charset="-128"/>
                <a:ea typeface="Arial" panose="020B0604020202020204" pitchFamily="34" charset="0"/>
              </a:rPr>
              <a:t>➠ kostenpflichtig max. 20 € / Jahr (je nach Domainendung also z.B. „.de“)</a:t>
            </a:r>
          </a:p>
          <a:p>
            <a:pPr marL="0" lvl="0" indent="0">
              <a:lnSpc>
                <a:spcPct val="115000"/>
              </a:lnSpc>
              <a:spcBef>
                <a:spcPts val="1500"/>
              </a:spcBef>
              <a:buNone/>
            </a:pPr>
            <a:r>
              <a:rPr lang="de-DE" sz="1800" u="sng" strike="noStrike" dirty="0">
                <a:solidFill>
                  <a:srgbClr val="0D0D0D"/>
                </a:solidFill>
                <a:effectLst/>
                <a:latin typeface="Arial" panose="020B0604020202020204" pitchFamily="34" charset="0"/>
                <a:ea typeface="Arial" panose="020B0604020202020204" pitchFamily="34" charset="0"/>
              </a:rPr>
              <a:t>TIPP:</a:t>
            </a:r>
          </a:p>
          <a:p>
            <a:pPr marL="0" lvl="0" indent="0">
              <a:lnSpc>
                <a:spcPct val="115000"/>
              </a:lnSpc>
              <a:spcBef>
                <a:spcPts val="1500"/>
              </a:spcBef>
              <a:buNone/>
            </a:pPr>
            <a:r>
              <a:rPr lang="de-DE" sz="1800" dirty="0">
                <a:solidFill>
                  <a:srgbClr val="0D0D0D"/>
                </a:solidFill>
                <a:latin typeface="Arial" panose="020B0604020202020204" pitchFamily="34" charset="0"/>
                <a:ea typeface="Arial" panose="020B0604020202020204" pitchFamily="34" charset="0"/>
              </a:rPr>
              <a:t>Erstellen Sie Mail-Adresse(</a:t>
            </a:r>
            <a:r>
              <a:rPr lang="de-DE" sz="1800" dirty="0" err="1">
                <a:solidFill>
                  <a:srgbClr val="0D0D0D"/>
                </a:solidFill>
                <a:latin typeface="Arial" panose="020B0604020202020204" pitchFamily="34" charset="0"/>
                <a:ea typeface="Arial" panose="020B0604020202020204" pitchFamily="34" charset="0"/>
              </a:rPr>
              <a:t>n</a:t>
            </a:r>
            <a:r>
              <a:rPr lang="de-DE" sz="1800" dirty="0">
                <a:solidFill>
                  <a:srgbClr val="0D0D0D"/>
                </a:solidFill>
                <a:latin typeface="Arial" panose="020B0604020202020204" pitchFamily="34" charset="0"/>
                <a:ea typeface="Arial" panose="020B0604020202020204" pitchFamily="34" charset="0"/>
              </a:rPr>
              <a:t>), die an die Domain gekoppelt sind, also z.B. </a:t>
            </a:r>
            <a:r>
              <a:rPr lang="de-DE" sz="1800" dirty="0" err="1">
                <a:solidFill>
                  <a:srgbClr val="0D0D0D"/>
                </a:solidFill>
                <a:latin typeface="Arial" panose="020B0604020202020204" pitchFamily="34" charset="0"/>
                <a:ea typeface="Arial" panose="020B0604020202020204" pitchFamily="34" charset="0"/>
              </a:rPr>
              <a:t>info@</a:t>
            </a:r>
            <a:r>
              <a:rPr lang="de-DE" sz="1800" u="none" strike="noStrike" dirty="0" err="1">
                <a:solidFill>
                  <a:srgbClr val="0D0D0D"/>
                </a:solidFill>
                <a:effectLst/>
                <a:latin typeface="Arial" panose="020B0604020202020204" pitchFamily="34" charset="0"/>
                <a:ea typeface="Arial" panose="020B0604020202020204" pitchFamily="34" charset="0"/>
              </a:rPr>
              <a:t>zahnarzt-jena-name.de</a:t>
            </a:r>
            <a:r>
              <a:rPr lang="de-DE" sz="1800" u="none" strike="noStrike" dirty="0">
                <a:solidFill>
                  <a:srgbClr val="0D0D0D"/>
                </a:solidFill>
                <a:effectLst/>
                <a:latin typeface="Arial" panose="020B0604020202020204" pitchFamily="34" charset="0"/>
                <a:ea typeface="Arial" panose="020B0604020202020204" pitchFamily="34" charset="0"/>
              </a:rPr>
              <a:t>. Eine Mail-Adresse bei Gmail oder GMX sieht unprofessionell aus, also z.B. </a:t>
            </a:r>
            <a:r>
              <a:rPr lang="de-DE" sz="1800" u="none" strike="noStrike" dirty="0" err="1">
                <a:solidFill>
                  <a:srgbClr val="0D0D0D"/>
                </a:solidFill>
                <a:effectLst/>
                <a:latin typeface="Arial" panose="020B0604020202020204" pitchFamily="34" charset="0"/>
                <a:ea typeface="Arial" panose="020B0604020202020204" pitchFamily="34" charset="0"/>
              </a:rPr>
              <a:t>zahnarzt-jena-name@gmx.de</a:t>
            </a:r>
            <a:r>
              <a:rPr lang="de-DE" sz="1800" u="none" strike="noStrike" dirty="0">
                <a:solidFill>
                  <a:srgbClr val="0D0D0D"/>
                </a:solidFill>
                <a:effectLst/>
                <a:latin typeface="Arial" panose="020B0604020202020204" pitchFamily="34" charset="0"/>
                <a:ea typeface="Arial" panose="020B0604020202020204" pitchFamily="34" charset="0"/>
              </a:rPr>
              <a:t>.</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2. Was wird benötigt, um eine Website zu betreiben?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8FF29B33-F3B2-A571-4CEF-2026DF58C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214125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2. Hosting</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 Webhosting-Service bietet den Speicherplatz und die Serverinfrastruktur, die erforderlich sind, um Ihre Website im Internet zu hosten. </a:t>
            </a: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Das ist der „Platz“, wo die Website liegt, um im Internet online zu sein. Wie der Blu-ray-Player für die Blu-ray.</a:t>
            </a: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Wichtig ist, dass das Hosting schnell und zuverlässig ist</a:t>
            </a:r>
            <a:r>
              <a:rPr lang="de-DE" sz="1800" dirty="0">
                <a:solidFill>
                  <a:srgbClr val="0D0D0D"/>
                </a:solidFill>
                <a:latin typeface="Arial" panose="020B0604020202020204" pitchFamily="34" charset="0"/>
                <a:ea typeface="Arial" panose="020B0604020202020204" pitchFamily="34" charset="0"/>
              </a:rPr>
              <a:t> </a:t>
            </a:r>
            <a:r>
              <a:rPr lang="de-DE" sz="1800" u="none" strike="noStrike" dirty="0">
                <a:solidFill>
                  <a:srgbClr val="0D0D0D"/>
                </a:solidFill>
                <a:effectLst/>
                <a:latin typeface="Arial" panose="020B0604020202020204" pitchFamily="34" charset="0"/>
                <a:ea typeface="Arial" panose="020B0604020202020204" pitchFamily="34" charset="0"/>
              </a:rPr>
              <a:t>damit die Website überall und</a:t>
            </a:r>
            <a:r>
              <a:rPr lang="de-DE" sz="1800" u="none" strike="noStrike"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t> auf jedem Endgerät schnell geladen wird</a:t>
            </a:r>
            <a:r>
              <a:rPr lang="de-DE" sz="1800" dirty="0">
                <a:solidFill>
                  <a:srgbClr val="0D0D0D"/>
                </a:solidFill>
                <a:highlight>
                  <a:srgbClr val="FFFFFF"/>
                </a:highlight>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t>um Absprünge zu vermeiden.</a:t>
            </a:r>
            <a:br>
              <a:rPr lang="de-DE" sz="1800" u="none" strike="noStrike"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highlight>
                  <a:srgbClr val="FFFFFF"/>
                </a:highlight>
                <a:latin typeface="Arial Unicode MS" panose="020B0604020202020204" pitchFamily="34" charset="-128"/>
                <a:ea typeface="Arial" panose="020B0604020202020204" pitchFamily="34" charset="0"/>
              </a:rPr>
              <a:t> ➠ kostenpflichtig zwischen 100 - 300 € / Jahr (je nach Anbieter und Performance)</a:t>
            </a:r>
            <a:br>
              <a:rPr lang="de-DE" sz="1800" u="none" strike="noStrike" dirty="0">
                <a:solidFill>
                  <a:srgbClr val="0D0D0D"/>
                </a:solidFill>
                <a:effectLst/>
                <a:highlight>
                  <a:srgbClr val="FFFFFF"/>
                </a:highlight>
                <a:latin typeface="Arial Unicode MS" panose="020B0604020202020204" pitchFamily="34" charset="-128"/>
                <a:ea typeface="Arial" panose="020B0604020202020204" pitchFamily="34" charset="0"/>
              </a:rPr>
            </a:br>
            <a:r>
              <a:rPr lang="de-DE" sz="1800" i="1" u="none" strike="noStrike" dirty="0">
                <a:solidFill>
                  <a:srgbClr val="0D0D0D"/>
                </a:solidFill>
                <a:effectLst/>
                <a:highlight>
                  <a:srgbClr val="FFFFFF"/>
                </a:highlight>
                <a:latin typeface="Arial Unicode MS" panose="020B0604020202020204" pitchFamily="34" charset="-128"/>
                <a:ea typeface="Arial" panose="020B0604020202020204" pitchFamily="34" charset="0"/>
                <a:hlinkClick r:id="rId2"/>
              </a:rPr>
              <a:t>Empfehlung </a:t>
            </a:r>
            <a:r>
              <a:rPr lang="de-DE" sz="1800" i="1" dirty="0">
                <a:solidFill>
                  <a:srgbClr val="0D0D0D"/>
                </a:solidFill>
                <a:highlight>
                  <a:srgbClr val="FFFFFF"/>
                </a:highlight>
                <a:latin typeface="Arial Unicode MS" panose="020B0604020202020204" pitchFamily="34" charset="-128"/>
                <a:ea typeface="Arial" panose="020B0604020202020204" pitchFamily="34" charset="0"/>
                <a:hlinkClick r:id="rId2"/>
              </a:rPr>
              <a:t>für WordPress</a:t>
            </a:r>
            <a:endParaRPr lang="de-DE" sz="1800" i="1"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3. Website </a:t>
            </a:r>
            <a:r>
              <a:rPr lang="de-DE" sz="1800" b="1" u="none" strike="noStrike" dirty="0">
                <a:solidFill>
                  <a:srgbClr val="0D0D0D"/>
                </a:solidFill>
                <a:effectLst/>
                <a:latin typeface="Arial" panose="020B0604020202020204" pitchFamily="34" charset="0"/>
                <a:ea typeface="Arial" panose="020B0604020202020204" pitchFamily="34" charset="0"/>
                <a:sym typeface="Wingdings" pitchFamily="2" charset="2"/>
              </a:rPr>
              <a:t></a:t>
            </a:r>
            <a:br>
              <a:rPr lang="de-DE" sz="1800" b="1" u="none" strike="noStrike" dirty="0">
                <a:solidFill>
                  <a:srgbClr val="0D0D0D"/>
                </a:solidFill>
                <a:effectLst/>
                <a:latin typeface="Arial" panose="020B0604020202020204" pitchFamily="34" charset="0"/>
                <a:ea typeface="Arial" panose="020B0604020202020204" pitchFamily="34" charset="0"/>
              </a:rPr>
            </a:br>
            <a:br>
              <a:rPr lang="de-DE" sz="1800" b="1" u="none" strike="noStrike"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highlight>
                  <a:srgbClr val="FFFFFF"/>
                </a:highlight>
                <a:latin typeface="Arial" panose="020B0604020202020204" pitchFamily="34" charset="0"/>
                <a:cs typeface="Arial" panose="020B0604020202020204" pitchFamily="34" charset="0"/>
                <a:sym typeface="Wingdings" pitchFamily="2" charset="2"/>
              </a:rPr>
              <a:t>Zu den Möglichkeiten der Website-Erstellung später mehr!</a:t>
            </a:r>
            <a:endParaRPr lang="de-DE" sz="1800" dirty="0">
              <a:solidFill>
                <a:srgbClr val="0D0D0D"/>
              </a:solidFill>
              <a:highlight>
                <a:srgbClr val="FFFFFF"/>
              </a:highlight>
              <a:latin typeface="Arial" panose="020B0604020202020204" pitchFamily="34" charset="0"/>
              <a:cs typeface="Arial" panose="020B0604020202020204" pitchFamily="34" charset="0"/>
            </a:endParaRPr>
          </a:p>
          <a:p>
            <a:pPr marL="0" lvl="0" indent="0">
              <a:lnSpc>
                <a:spcPct val="115000"/>
              </a:lnSpc>
              <a:spcBef>
                <a:spcPts val="1500"/>
              </a:spcBef>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2. Was wird benötigt, um eine Website zu betreiben?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E9E7217-849A-477A-95E9-7823F5262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770695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br>
              <a:rPr lang="de-DE" sz="1800" b="1" dirty="0">
                <a:solidFill>
                  <a:srgbClr val="0D0D0D"/>
                </a:solidFill>
                <a:effectLst/>
                <a:latin typeface="Arial" panose="020B0604020202020204" pitchFamily="34" charset="0"/>
                <a:ea typeface="Arial" panose="020B0604020202020204" pitchFamily="34" charset="0"/>
              </a:rPr>
            </a:b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Um eine Website zu betreiben</a:t>
            </a:r>
            <a:r>
              <a:rPr lang="de-DE" sz="1800" dirty="0">
                <a:solidFill>
                  <a:srgbClr val="0D0D0D"/>
                </a:solidFill>
                <a:latin typeface="Arial" panose="020B0604020202020204" pitchFamily="34" charset="0"/>
                <a:ea typeface="Arial" panose="020B0604020202020204" pitchFamily="34" charset="0"/>
              </a:rPr>
              <a:t> </a:t>
            </a:r>
            <a:r>
              <a:rPr lang="de-DE" sz="1800" dirty="0">
                <a:solidFill>
                  <a:srgbClr val="0D0D0D"/>
                </a:solidFill>
                <a:effectLst/>
                <a:latin typeface="Arial" panose="020B0604020202020204" pitchFamily="34" charset="0"/>
                <a:ea typeface="Arial" panose="020B0604020202020204" pitchFamily="34" charset="0"/>
              </a:rPr>
              <a:t>benötigt man lediglich eine passende </a:t>
            </a:r>
            <a:r>
              <a:rPr lang="de-DE" sz="1800" u="sng" dirty="0">
                <a:solidFill>
                  <a:srgbClr val="0D0D0D"/>
                </a:solidFill>
                <a:effectLst/>
                <a:latin typeface="Arial" panose="020B0604020202020204" pitchFamily="34" charset="0"/>
                <a:ea typeface="Arial" panose="020B0604020202020204" pitchFamily="34" charset="0"/>
              </a:rPr>
              <a:t>Domain</a:t>
            </a:r>
            <a:r>
              <a:rPr lang="de-DE" sz="1800" dirty="0">
                <a:solidFill>
                  <a:srgbClr val="0D0D0D"/>
                </a:solidFill>
                <a:effectLst/>
                <a:latin typeface="Arial" panose="020B0604020202020204" pitchFamily="34" charset="0"/>
                <a:ea typeface="Arial" panose="020B0604020202020204" pitchFamily="34" charset="0"/>
              </a:rPr>
              <a:t>, ein schnelles </a:t>
            </a:r>
            <a:r>
              <a:rPr lang="de-DE" sz="1800" u="sng" dirty="0">
                <a:solidFill>
                  <a:srgbClr val="0D0D0D"/>
                </a:solidFill>
                <a:effectLst/>
                <a:latin typeface="Arial" panose="020B0604020202020204" pitchFamily="34" charset="0"/>
                <a:ea typeface="Arial" panose="020B0604020202020204" pitchFamily="34" charset="0"/>
              </a:rPr>
              <a:t>Hosting</a:t>
            </a:r>
            <a:r>
              <a:rPr lang="de-DE" sz="1800" dirty="0">
                <a:solidFill>
                  <a:srgbClr val="0D0D0D"/>
                </a:solidFill>
                <a:effectLst/>
                <a:latin typeface="Arial" panose="020B0604020202020204" pitchFamily="34" charset="0"/>
                <a:ea typeface="Arial" panose="020B0604020202020204" pitchFamily="34" charset="0"/>
              </a:rPr>
              <a:t> und freilich auch die </a:t>
            </a:r>
            <a:r>
              <a:rPr lang="de-DE" sz="1800" u="sng" dirty="0">
                <a:solidFill>
                  <a:srgbClr val="0D0D0D"/>
                </a:solidFill>
                <a:effectLst/>
                <a:latin typeface="Arial" panose="020B0604020202020204" pitchFamily="34" charset="0"/>
                <a:ea typeface="Arial" panose="020B0604020202020204" pitchFamily="34" charset="0"/>
              </a:rPr>
              <a:t>Website</a:t>
            </a:r>
            <a:r>
              <a:rPr lang="de-DE" sz="1800" dirty="0">
                <a:solidFill>
                  <a:srgbClr val="0D0D0D"/>
                </a:solidFill>
                <a:effectLst/>
                <a:latin typeface="Arial" panose="020B0604020202020204" pitchFamily="34" charset="0"/>
                <a:ea typeface="Arial" panose="020B0604020202020204" pitchFamily="34" charset="0"/>
              </a:rPr>
              <a:t>.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Im Vergleich zu klassischen Marketing-Kanälen, wie z.B. Print- oder TV-Werbung, ist eine Website relativ kostengünstig zu erstellen und zu betreiben bei deutlich höherer, langfristiger und nachhaltiger Sichtbarkeit!</a:t>
            </a:r>
            <a:endParaRPr lang="de-DE" sz="18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2. Was wird benötigt, um eine Website zu betreiben?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5081088-05B9-90DA-5735-4C7094514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2948483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latin typeface="Arial" panose="020B0604020202020204" pitchFamily="34" charset="0"/>
                <a:ea typeface="Arial" panose="020B0604020202020204" pitchFamily="34" charset="0"/>
              </a:rPr>
              <a:t>3. Welche Website-Typen gibt es?</a:t>
            </a:r>
            <a:br>
              <a:rPr lang="de-DE" dirty="0"/>
            </a:br>
            <a:endParaRPr lang="de-DE" dirty="0"/>
          </a:p>
        </p:txBody>
      </p:sp>
      <p:pic>
        <p:nvPicPr>
          <p:cNvPr id="2" name="Grafik 1">
            <a:extLst>
              <a:ext uri="{FF2B5EF4-FFF2-40B4-BE49-F238E27FC236}">
                <a16:creationId xmlns:a16="http://schemas.microsoft.com/office/drawing/2014/main" id="{A5415984-CA1E-CC44-99A0-45E450887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904" y="6073423"/>
            <a:ext cx="7168688" cy="784578"/>
          </a:xfrm>
          <a:prstGeom prst="rect">
            <a:avLst/>
          </a:prstGeom>
        </p:spPr>
      </p:pic>
    </p:spTree>
    <p:extLst>
      <p:ext uri="{BB962C8B-B14F-4D97-AF65-F5344CB8AC3E}">
        <p14:creationId xmlns:p14="http://schemas.microsoft.com/office/powerpoint/2010/main" val="36255639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b="1" dirty="0">
                <a:effectLst/>
                <a:latin typeface="Arial" panose="020B0604020202020204" pitchFamily="34" charset="0"/>
                <a:ea typeface="Arial" panose="020B0604020202020204" pitchFamily="34" charset="0"/>
              </a:rPr>
              <a:t>Das 1x1 der Websiteerstellung - für Gründungsinteressierte</a:t>
            </a:r>
            <a:br>
              <a:rPr lang="de-DE" sz="1800" dirty="0">
                <a:effectLst/>
                <a:latin typeface="Arial" panose="020B0604020202020204" pitchFamily="34" charset="0"/>
                <a:ea typeface="Arial" panose="020B0604020202020204" pitchFamily="34" charset="0"/>
              </a:rPr>
            </a:br>
            <a:br>
              <a:rPr lang="de-DE" dirty="0"/>
            </a:br>
            <a:endParaRPr lang="de-DE" dirty="0"/>
          </a:p>
        </p:txBody>
      </p:sp>
      <p:pic>
        <p:nvPicPr>
          <p:cNvPr id="7" name="Grafik 6">
            <a:extLst>
              <a:ext uri="{FF2B5EF4-FFF2-40B4-BE49-F238E27FC236}">
                <a16:creationId xmlns:a16="http://schemas.microsoft.com/office/drawing/2014/main" id="{9E39BB28-FD0F-5E21-755B-E6863E989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90" y="6141156"/>
            <a:ext cx="6549802" cy="716844"/>
          </a:xfrm>
          <a:prstGeom prst="rect">
            <a:avLst/>
          </a:prstGeom>
        </p:spPr>
      </p:pic>
    </p:spTree>
    <p:extLst>
      <p:ext uri="{BB962C8B-B14F-4D97-AF65-F5344CB8AC3E}">
        <p14:creationId xmlns:p14="http://schemas.microsoft.com/office/powerpoint/2010/main" val="10315782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br>
              <a:rPr lang="de-DE" sz="1800" dirty="0">
                <a:solidFill>
                  <a:srgbClr val="0D0D0D"/>
                </a:solidFill>
                <a:effectLst/>
                <a:latin typeface="Arial" panose="020B0604020202020204" pitchFamily="34" charset="0"/>
                <a:ea typeface="Arial" panose="020B0604020202020204" pitchFamily="34" charset="0"/>
              </a:rPr>
            </a:br>
            <a:r>
              <a:rPr lang="de-DE" sz="3200" dirty="0">
                <a:solidFill>
                  <a:srgbClr val="0D0D0D"/>
                </a:solidFill>
                <a:latin typeface="Arial" panose="020B0604020202020204" pitchFamily="34" charset="0"/>
              </a:rPr>
              <a:t>Je nach Einsatzzweck, Budget, Branche und Ziel des Unternehmens bieten sich verschiedene Website-Typen an. Folgende </a:t>
            </a:r>
            <a:r>
              <a:rPr lang="de-DE" sz="3200" u="sng" dirty="0">
                <a:solidFill>
                  <a:srgbClr val="0D0D0D"/>
                </a:solidFill>
                <a:latin typeface="Arial" panose="020B0604020202020204" pitchFamily="34" charset="0"/>
              </a:rPr>
              <a:t>3 Typen</a:t>
            </a:r>
            <a:r>
              <a:rPr lang="de-DE" sz="3200" dirty="0">
                <a:solidFill>
                  <a:srgbClr val="0D0D0D"/>
                </a:solidFill>
                <a:latin typeface="Arial" panose="020B0604020202020204" pitchFamily="34" charset="0"/>
              </a:rPr>
              <a:t> sind bei Unternehmen die Klassiker</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3. Welche Website-Typen gibt es?</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33E85074-B15D-9180-0FD0-6E5F1F37D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4899328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lvl="0" indent="0">
              <a:lnSpc>
                <a:spcPct val="115000"/>
              </a:lnSpc>
              <a:buNone/>
            </a:pPr>
            <a:br>
              <a:rPr lang="de-DE" sz="1800" b="1" u="none" strike="noStrike" dirty="0">
                <a:effectLst/>
                <a:latin typeface="Arial" panose="020B0604020202020204" pitchFamily="34" charset="0"/>
                <a:ea typeface="Arial" panose="020B0604020202020204" pitchFamily="34" charset="0"/>
              </a:rPr>
            </a:br>
            <a:br>
              <a:rPr lang="de-DE" sz="1800" b="1" u="none" strike="noStrike" dirty="0">
                <a:effectLst/>
                <a:latin typeface="Arial" panose="020B0604020202020204" pitchFamily="34" charset="0"/>
                <a:ea typeface="Arial" panose="020B0604020202020204" pitchFamily="34" charset="0"/>
              </a:rPr>
            </a:br>
            <a:r>
              <a:rPr lang="de-DE" sz="1800" b="1" u="none" strike="noStrike" dirty="0">
                <a:effectLst/>
                <a:latin typeface="Arial" panose="020B0604020202020204" pitchFamily="34" charset="0"/>
                <a:ea typeface="Arial" panose="020B0604020202020204" pitchFamily="34" charset="0"/>
              </a:rPr>
              <a:t>1. Einfache Website (Onepager / Landingpage): </a:t>
            </a:r>
            <a:br>
              <a:rPr lang="de-DE" sz="1800" b="1" u="none" strike="noStrike" dirty="0">
                <a:effectLst/>
                <a:latin typeface="Arial" panose="020B0604020202020204" pitchFamily="34" charset="0"/>
                <a:ea typeface="Arial" panose="020B0604020202020204" pitchFamily="34" charset="0"/>
              </a:rPr>
            </a:br>
            <a:br>
              <a:rPr lang="de-DE" sz="1800" b="1" u="none" strike="noStrike" dirty="0">
                <a:effectLs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Eine einzelne Seite samt Sprungmarken, die speziell für Marketing- oder Werbezwecke erstellt wurde</a:t>
            </a:r>
            <a:r>
              <a:rPr lang="de-DE" sz="1800" dirty="0">
                <a:solidFill>
                  <a:srgbClr val="0D0D0D"/>
                </a:solidFill>
                <a:highlight>
                  <a:srgbClr val="FFFFFF"/>
                </a:highlight>
                <a:latin typeface="Arial" panose="020B0604020202020204" pitchFamily="34" charset="0"/>
                <a:ea typeface="Arial" panose="020B0604020202020204" pitchFamily="34" charset="0"/>
              </a:rPr>
              <a:t> </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um Besucher zu einer bestimmten Aktion zu führen, wie z.B. zum Kauf eines Produkts, zur Anmeldung für einen Newsletter, zur Anfrage einer Dienstleistung usw.</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Außerdem </a:t>
            </a:r>
            <a:r>
              <a:rPr lang="de-DE" sz="1800" dirty="0">
                <a:solidFill>
                  <a:srgbClr val="0D0D0D"/>
                </a:solidFill>
                <a:highlight>
                  <a:srgbClr val="FFFFFF"/>
                </a:highlight>
                <a:latin typeface="Arial" panose="020B0604020202020204" pitchFamily="34" charset="0"/>
                <a:ea typeface="Arial" panose="020B0604020202020204" pitchFamily="34" charset="0"/>
              </a:rPr>
              <a:t>als </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Wertsteigerung des Images für Unternehmen, die ihre Kunden meist über andere Kanäle gewinnen.</a:t>
            </a:r>
            <a:br>
              <a:rPr lang="de-DE" sz="1800" dirty="0">
                <a:solidFill>
                  <a:srgbClr val="0D0D0D"/>
                </a:solidFill>
                <a:highlight>
                  <a:srgbClr val="FFFFFF"/>
                </a:highlight>
                <a:latin typeface="Arial" panose="020B0604020202020204" pitchFamily="34" charset="0"/>
                <a:ea typeface="Arial" panose="020B0604020202020204" pitchFamily="34" charset="0"/>
              </a:rPr>
            </a:br>
            <a:br>
              <a:rPr lang="de-DE" sz="1800" dirty="0">
                <a:solidFill>
                  <a:srgbClr val="0D0D0D"/>
                </a:solidFill>
                <a:highlight>
                  <a:srgbClr val="FFFFFF"/>
                </a:highlight>
                <a:latin typeface="Arial" panose="020B0604020202020204" pitchFamily="34" charset="0"/>
                <a:ea typeface="Arial" panose="020B0604020202020204" pitchFamily="34" charset="0"/>
              </a:rPr>
            </a:br>
            <a:r>
              <a:rPr lang="de-DE" sz="1800" b="1" dirty="0">
                <a:effectLst/>
                <a:latin typeface="Arial" panose="020B0604020202020204" pitchFamily="34" charset="0"/>
                <a:ea typeface="Arial" panose="020B0604020202020204" pitchFamily="34" charset="0"/>
              </a:rPr>
              <a:t>Beispiel:</a:t>
            </a:r>
            <a:r>
              <a:rPr lang="de-DE" sz="1800" dirty="0">
                <a:solidFill>
                  <a:srgbClr val="0D0D0D"/>
                </a:solidFill>
                <a:effectLst/>
                <a:highlight>
                  <a:srgbClr val="FFFFFF"/>
                </a:highligh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https://hoehenservice-juenger.de</a:t>
            </a:r>
            <a:endParaRPr lang="de-DE" sz="1800" dirty="0">
              <a:effectLst/>
              <a:latin typeface="Arial" panose="020B0604020202020204" pitchFamily="34" charset="0"/>
              <a:ea typeface="Arial" panose="020B0604020202020204" pitchFamily="34" charset="0"/>
            </a:endParaRPr>
          </a:p>
          <a:p>
            <a:pPr marL="0" indent="0">
              <a:lnSpc>
                <a:spcPct val="115000"/>
              </a:lnSpc>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3. Welche Website-Typen gibt es?</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E2EA63BD-C6DB-D836-A01F-FCF43F820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0696952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lvl="0" indent="0">
              <a:lnSpc>
                <a:spcPct val="115000"/>
              </a:lnSpc>
              <a:buNone/>
            </a:pP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2. Größere Website (mit mehreren Unterseiten):</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Eine Website mit ca. 5 Inhaltsseiten ist der Klassiker der Klassiker. </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Sie ist übersichtlich, man hat mehr Platz Informationen zu transportieren und ist </a:t>
            </a:r>
            <a:r>
              <a:rPr lang="de-DE" sz="1800" dirty="0">
                <a:solidFill>
                  <a:srgbClr val="0D0D0D"/>
                </a:solidFill>
                <a:highlight>
                  <a:srgbClr val="FFFFFF"/>
                </a:highlight>
                <a:latin typeface="Arial" panose="020B0604020202020204" pitchFamily="34" charset="0"/>
                <a:ea typeface="Arial" panose="020B0604020202020204" pitchFamily="34" charset="0"/>
              </a:rPr>
              <a:t>u.a. </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besser für SEO. Zu SEO später mehr.</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a:t>
            </a:r>
            <a:r>
              <a:rPr lang="de-DE" sz="1800" u="none" strike="noStrike" dirty="0">
                <a:solidFill>
                  <a:srgbClr val="0D0D0D"/>
                </a:solidFill>
                <a:effectLst/>
                <a:latin typeface="Arial" panose="020B0604020202020204" pitchFamily="34" charset="0"/>
                <a:ea typeface="Arial" panose="020B0604020202020204" pitchFamily="34" charset="0"/>
                <a:hlinkClick r:id="rId2"/>
              </a:rPr>
              <a:t>https://gala-jentsch.de</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3. Welche Website-Typen gibt es?</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2410464-3A75-1F14-A8E6-0B1E3D8CE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9892372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lvl="0" indent="0">
              <a:lnSpc>
                <a:spcPct val="115000"/>
              </a:lnSpc>
              <a:spcAft>
                <a:spcPts val="800"/>
              </a:spcAft>
              <a:buNone/>
            </a:pP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3. Online-Shop:</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Eine Website, die Produkte oder Dienstleistungen online verkauft. Online-Shops ermöglichen es Kunden Produkte auszuwählen, in ihren Warenkorb zu legen und online zu bezahlen.</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Beispiel: </a:t>
            </a:r>
            <a:r>
              <a:rPr lang="de-DE" sz="1800" u="none" strike="noStrike" dirty="0">
                <a:solidFill>
                  <a:srgbClr val="0D0D0D"/>
                </a:solidFill>
                <a:effectLst/>
                <a:latin typeface="Arial" panose="020B0604020202020204" pitchFamily="34" charset="0"/>
                <a:ea typeface="Arial" panose="020B0604020202020204" pitchFamily="34" charset="0"/>
                <a:hlinkClick r:id="rId2"/>
              </a:rPr>
              <a:t>https://werbetreff-gera.de</a:t>
            </a:r>
            <a:endParaRPr lang="de-DE" sz="1800" u="none" strike="noStrike" dirty="0">
              <a:solidFill>
                <a:srgbClr val="0D0D0D"/>
              </a:solidFill>
              <a:effectLst/>
              <a:latin typeface="Arial" panose="020B0604020202020204" pitchFamily="34" charset="0"/>
              <a:ea typeface="Arial" panose="020B0604020202020204" pitchFamily="34" charset="0"/>
            </a:endParaRPr>
          </a:p>
          <a:p>
            <a:pPr marL="0" indent="0">
              <a:lnSpc>
                <a:spcPct val="115000"/>
              </a:lnSpc>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3. Welche Website-Typen gibt es?</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69ED47D-C1BF-69EC-110B-C13D5C979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0772567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br>
              <a:rPr lang="de-DE" sz="1800" b="1" dirty="0">
                <a:solidFill>
                  <a:srgbClr val="0D0D0D"/>
                </a:solidFill>
                <a:effectLst/>
                <a:latin typeface="Arial" panose="020B0604020202020204" pitchFamily="34" charset="0"/>
                <a:ea typeface="Arial" panose="020B0604020202020204" pitchFamily="34" charset="0"/>
              </a:rPr>
            </a:br>
            <a:endParaRPr lang="de-DE" sz="1800" dirty="0">
              <a:effectLst/>
              <a:latin typeface="Arial" panose="020B0604020202020204" pitchFamily="34" charset="0"/>
              <a:ea typeface="Arial" panose="020B0604020202020204" pitchFamily="34" charset="0"/>
            </a:endParaRPr>
          </a:p>
          <a:p>
            <a:pPr marL="0" indent="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Eine Website ist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nicht</a:t>
            </a:r>
            <a:r>
              <a:rPr lang="de-DE" sz="1800" dirty="0">
                <a:solidFill>
                  <a:srgbClr val="0D0D0D"/>
                </a:solidFill>
                <a:effectLst/>
                <a:highlight>
                  <a:srgbClr val="FFFFFF"/>
                </a:highlight>
                <a:latin typeface="Arial" panose="020B0604020202020204" pitchFamily="34" charset="0"/>
                <a:ea typeface="Arial" panose="020B0604020202020204" pitchFamily="34" charset="0"/>
              </a:rPr>
              <a:t> gleich eine Website. </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Es gibt große, umfangreiche Webseiten aber auch kleine Webseiten, die kurz und knackig den Besucher schnell an ein Ziel bringen, sogenannte Landingpages. </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Zudem auch Online-Shops oder eine Kombination aus Website + Shop.</a:t>
            </a:r>
            <a:endParaRPr lang="de-DE" sz="1800" dirty="0">
              <a:effectLst/>
              <a:latin typeface="Arial" panose="020B0604020202020204" pitchFamily="34" charset="0"/>
              <a:ea typeface="Arial" panose="020B0604020202020204" pitchFamily="34" charset="0"/>
            </a:endParaRPr>
          </a:p>
          <a:p>
            <a:pPr marL="0" indent="0">
              <a:buNone/>
            </a:pPr>
            <a:r>
              <a:rPr lang="de-DE" sz="1800" dirty="0">
                <a:effectLst/>
                <a:latin typeface="Arial" panose="020B0604020202020204" pitchFamily="34" charset="0"/>
                <a:ea typeface="Arial" panose="020B0604020202020204" pitchFamily="34" charset="0"/>
              </a:rPr>
              <a:t>Welcher </a:t>
            </a:r>
            <a:r>
              <a:rPr lang="de-DE" sz="1800" dirty="0">
                <a:solidFill>
                  <a:srgbClr val="0D0D0D"/>
                </a:solidFill>
                <a:effectLst/>
                <a:highlight>
                  <a:srgbClr val="FFFFFF"/>
                </a:highlight>
                <a:latin typeface="Arial" panose="020B0604020202020204" pitchFamily="34" charset="0"/>
                <a:ea typeface="Arial" panose="020B0604020202020204" pitchFamily="34" charset="0"/>
              </a:rPr>
              <a:t>Website-Typ sich am besten für das eigene Unternehmen eignet, kann man pauschal nicht beantworten:</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Es kommt darauf an, wie viel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Zeit</a:t>
            </a:r>
            <a:r>
              <a:rPr lang="de-DE" sz="1800" dirty="0">
                <a:solidFill>
                  <a:srgbClr val="0D0D0D"/>
                </a:solidFill>
                <a:effectLst/>
                <a:highlight>
                  <a:srgbClr val="FFFFFF"/>
                </a:highlight>
                <a:latin typeface="Arial" panose="020B0604020202020204" pitchFamily="34" charset="0"/>
                <a:ea typeface="Arial" panose="020B0604020202020204" pitchFamily="34" charset="0"/>
              </a:rPr>
              <a:t> man investieren möchte, welches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Budget</a:t>
            </a:r>
            <a:r>
              <a:rPr lang="de-DE" sz="1800" dirty="0">
                <a:solidFill>
                  <a:srgbClr val="0D0D0D"/>
                </a:solidFill>
                <a:effectLst/>
                <a:highlight>
                  <a:srgbClr val="FFFFFF"/>
                </a:highlight>
                <a:latin typeface="Arial" panose="020B0604020202020204" pitchFamily="34" charset="0"/>
                <a:ea typeface="Arial" panose="020B0604020202020204" pitchFamily="34" charset="0"/>
              </a:rPr>
              <a:t> man zur Verfügung hat und natürlich in welcher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Branche</a:t>
            </a:r>
            <a:r>
              <a:rPr lang="de-DE" sz="1800" dirty="0">
                <a:solidFill>
                  <a:srgbClr val="0D0D0D"/>
                </a:solidFill>
                <a:effectLst/>
                <a:highlight>
                  <a:srgbClr val="FFFFFF"/>
                </a:highlight>
                <a:latin typeface="Arial" panose="020B0604020202020204" pitchFamily="34" charset="0"/>
                <a:ea typeface="Arial" panose="020B0604020202020204" pitchFamily="34" charset="0"/>
              </a:rPr>
              <a:t> man tätig ist. </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Außerdem auch welche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Ziele</a:t>
            </a:r>
            <a:r>
              <a:rPr lang="de-DE" sz="1800" dirty="0">
                <a:solidFill>
                  <a:srgbClr val="0D0D0D"/>
                </a:solidFill>
                <a:effectLst/>
                <a:highlight>
                  <a:srgbClr val="FFFFFF"/>
                </a:highlight>
                <a:latin typeface="Arial" panose="020B0604020202020204" pitchFamily="34" charset="0"/>
                <a:ea typeface="Arial" panose="020B0604020202020204" pitchFamily="34" charset="0"/>
              </a:rPr>
              <a:t> man verfolgt und wie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Mitbewerber</a:t>
            </a:r>
            <a:r>
              <a:rPr lang="de-DE" sz="1800" dirty="0">
                <a:solidFill>
                  <a:srgbClr val="0D0D0D"/>
                </a:solidFill>
                <a:effectLst/>
                <a:highlight>
                  <a:srgbClr val="FFFFFF"/>
                </a:highlight>
                <a:latin typeface="Arial" panose="020B0604020202020204" pitchFamily="34" charset="0"/>
                <a:ea typeface="Arial" panose="020B0604020202020204" pitchFamily="34" charset="0"/>
              </a:rPr>
              <a:t> aufgestellt sind.</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3. Welche Website-Typen gibt es?</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69D069C9-89D7-F821-A1C5-4787AAD49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9796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4</a:t>
            </a:r>
            <a:r>
              <a:rPr lang="de-DE" dirty="0">
                <a:latin typeface="Arial" panose="020B0604020202020204" pitchFamily="34" charset="0"/>
                <a:ea typeface="Arial" panose="020B0604020202020204" pitchFamily="34" charset="0"/>
              </a:rPr>
              <a:t>. Worauf sollte man bei der Konzeption einer Website achten?</a:t>
            </a:r>
            <a:br>
              <a:rPr lang="de-DE" dirty="0"/>
            </a:br>
            <a:endParaRPr lang="de-DE" dirty="0"/>
          </a:p>
        </p:txBody>
      </p:sp>
      <p:pic>
        <p:nvPicPr>
          <p:cNvPr id="2" name="Grafik 1">
            <a:extLst>
              <a:ext uri="{FF2B5EF4-FFF2-40B4-BE49-F238E27FC236}">
                <a16:creationId xmlns:a16="http://schemas.microsoft.com/office/drawing/2014/main" id="{BB31E4AD-00DB-6E40-1EAC-67449630B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28" y="6152445"/>
            <a:ext cx="6446664" cy="705556"/>
          </a:xfrm>
          <a:prstGeom prst="rect">
            <a:avLst/>
          </a:prstGeom>
        </p:spPr>
      </p:pic>
    </p:spTree>
    <p:extLst>
      <p:ext uri="{BB962C8B-B14F-4D97-AF65-F5344CB8AC3E}">
        <p14:creationId xmlns:p14="http://schemas.microsoft.com/office/powerpoint/2010/main" val="3176833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br>
              <a:rPr lang="de-DE" sz="1800" dirty="0">
                <a:solidFill>
                  <a:srgbClr val="0D0D0D"/>
                </a:solidFill>
                <a:effectLst/>
                <a:latin typeface="Arial" panose="020B0604020202020204" pitchFamily="34" charset="0"/>
                <a:ea typeface="Arial" panose="020B0604020202020204" pitchFamily="34" charset="0"/>
              </a:rPr>
            </a:br>
            <a:r>
              <a:rPr lang="de-DE" sz="3200" dirty="0">
                <a:solidFill>
                  <a:srgbClr val="0D0D0D"/>
                </a:solidFill>
                <a:latin typeface="Arial" panose="020B0604020202020204" pitchFamily="34" charset="0"/>
              </a:rPr>
              <a:t>Bei der Konzeption einer Website gibt es wichtige Aspekte, auf die man achten sollte. </a:t>
            </a:r>
            <a:br>
              <a:rPr lang="de-DE" sz="3200" dirty="0">
                <a:solidFill>
                  <a:srgbClr val="0D0D0D"/>
                </a:solidFill>
                <a:latin typeface="Arial" panose="020B0604020202020204" pitchFamily="34" charset="0"/>
              </a:rPr>
            </a:br>
            <a:br>
              <a:rPr lang="de-DE" sz="3200" dirty="0">
                <a:solidFill>
                  <a:srgbClr val="0D0D0D"/>
                </a:solidFill>
                <a:latin typeface="Arial" panose="020B0604020202020204" pitchFamily="34" charset="0"/>
              </a:rPr>
            </a:br>
            <a:r>
              <a:rPr lang="de-DE" sz="3200" dirty="0">
                <a:solidFill>
                  <a:srgbClr val="0D0D0D"/>
                </a:solidFill>
                <a:latin typeface="Arial" panose="020B0604020202020204" pitchFamily="34" charset="0"/>
              </a:rPr>
              <a:t>Es folgen </a:t>
            </a:r>
            <a:r>
              <a:rPr lang="de-DE" sz="3200" u="sng" dirty="0">
                <a:solidFill>
                  <a:srgbClr val="0D0D0D"/>
                </a:solidFill>
                <a:latin typeface="Arial" panose="020B0604020202020204" pitchFamily="34" charset="0"/>
              </a:rPr>
              <a:t>11 relevante Aspekte</a:t>
            </a: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F76789F-1FF1-7F73-98B1-4C075838A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056824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5016457"/>
          </a:xfrm>
          <a:prstGeom prst="rect">
            <a:avLst/>
          </a:prstGeom>
        </p:spPr>
        <p:txBody>
          <a:bodyPr/>
          <a:lstStyle/>
          <a:p>
            <a:pPr marL="0" lvl="0" indent="0">
              <a:lnSpc>
                <a:spcPct val="115000"/>
              </a:lnSpc>
              <a:spcBef>
                <a:spcPts val="1500"/>
              </a:spcBef>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1. Zielgruppe:</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Verstehen Sie Ihre Zielgruppe und deren Bedürfnisse. Die Website sollte auf die Bedürfnisse Ihrer Zielgruppe zugeschnitten sein. Nur wenn sich Ihre Zielgruppe angesprochen fühlt, wird sie auf der Website verweilen und tiefer eintauchen. Im Idealfall bis zur gewünschten Zielaktion z.B. einer Terminbuchung oder Kontaktanfrage.</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i="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„Die Website ist für Ihre Zielgruppe bzw</a:t>
            </a:r>
            <a:r>
              <a:rPr lang="de-DE" sz="1800" i="1" dirty="0">
                <a:solidFill>
                  <a:srgbClr val="0D0D0D"/>
                </a:solidFill>
                <a:latin typeface="Arial" panose="020B0604020202020204" pitchFamily="34" charset="0"/>
                <a:ea typeface="Roboto" panose="02000000000000000000" pitchFamily="2" charset="0"/>
                <a:cs typeface="Arial" panose="020B0604020202020204" pitchFamily="34" charset="0"/>
              </a:rPr>
              <a:t>. „Wunschkunden“</a:t>
            </a:r>
            <a:r>
              <a:rPr lang="de-DE" sz="1800" i="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 nicht für Sie.“</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2. Klare Ziele:</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Definieren Sie vorab klare Ziele für Ihre Website. Möchten Sie Informationen bereitstellen, Produkte verkaufen, Anfragen generieren? Die Gestaltung und Inhalte Ihrer Website sollten darauf ausgerichtet sein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um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Ihre Ziele zu erreichen.</a:t>
            </a: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5855A7A-2B63-32F3-54EA-B78EB5106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4031472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3. Benutzerfreundlichkeit:</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Die Benutzerfreundlichkeit ist überaus relevant. Stellen Sie sicher, dass die Navigation einfach ist und die Inhalte leicht zu finden sind. Vermeiden Sie übermäßige Komplexität und irreführende Inhalte. Wenn ein Nutzer Inhalte nicht findet oder die Website komplex findet ist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er weg und kommt nicht mehr wieder.</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i="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„Eine Website ist kein Wikipedia-Artikel oder Lexikon!“</a:t>
            </a:r>
          </a:p>
          <a:p>
            <a:pPr marL="0" lvl="0" indent="0">
              <a:lnSpc>
                <a:spcPct val="115000"/>
              </a:lnSpc>
              <a:buClr>
                <a:srgbClr val="0D0D0D"/>
              </a:buClr>
              <a:buSzPts val="1200"/>
              <a:buNone/>
            </a:pPr>
            <a:br>
              <a:rPr lang="de-DE" sz="1800" i="1" dirty="0">
                <a:solidFill>
                  <a:srgbClr val="0D0D0D"/>
                </a:solidFill>
                <a:latin typeface="Arial" panose="020B0604020202020204" pitchFamily="34" charset="0"/>
                <a:ea typeface="Roboto" panose="02000000000000000000" pitchFamily="2" charset="0"/>
                <a:cs typeface="Arial" panose="020B0604020202020204" pitchFamily="34" charset="0"/>
              </a:rPr>
            </a:br>
            <a:r>
              <a:rPr lang="de-DE" sz="1800" u="sng" dirty="0">
                <a:solidFill>
                  <a:srgbClr val="0D0D0D"/>
                </a:solidFill>
                <a:latin typeface="Arial" panose="020B0604020202020204" pitchFamily="34" charset="0"/>
                <a:ea typeface="Roboto" panose="02000000000000000000" pitchFamily="2" charset="0"/>
                <a:cs typeface="Arial" panose="020B0604020202020204" pitchFamily="34" charset="0"/>
              </a:rPr>
              <a:t>Beispiel gute Navigation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2"/>
              </a:rPr>
              <a:t>https://todte-abbruch.de</a:t>
            </a:r>
            <a:b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br>
            <a:r>
              <a:rPr lang="de-DE" sz="1800" u="sng" dirty="0">
                <a:solidFill>
                  <a:srgbClr val="0D0D0D"/>
                </a:solidFill>
                <a:latin typeface="Arial" panose="020B0604020202020204" pitchFamily="34" charset="0"/>
                <a:ea typeface="Roboto" panose="02000000000000000000" pitchFamily="2" charset="0"/>
                <a:cs typeface="Arial" panose="020B0604020202020204" pitchFamily="34" charset="0"/>
              </a:rPr>
              <a:t>Beispiel schlechte Navigation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3"/>
              </a:rPr>
              <a:t>https://www.fmt-net.de</a:t>
            </a:r>
            <a:endParaRPr lang="de-DE" sz="1800" dirty="0">
              <a:solidFill>
                <a:srgbClr val="0D0D0D"/>
              </a:solidFill>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buClr>
                <a:srgbClr val="0D0D0D"/>
              </a:buClr>
              <a:buSzPts val="1200"/>
              <a:buNone/>
            </a:pPr>
            <a:endParaRPr lang="de-DE" sz="1800" dirty="0">
              <a:solidFill>
                <a:srgbClr val="0D0D0D"/>
              </a:solidFill>
              <a:latin typeface="Arial" panose="020B0604020202020204" pitchFamily="34"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728CDBC-FA6F-8E18-63D2-D80154D54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211804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4. Inhalte:</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Hochwertige und relevante Inhalte sind entscheidend für den Erfolg einer Website. Die Inhalte sollten informativ, ansprechend und gut strukturiert sind</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a:t>
            </a:r>
            <a:b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br>
            <a:b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Die Texte müssen für Ihre Zielgruppe geschrieben sein! Sprechen Sie Ihre Zielgruppe direkt auf der Website an und holen Sie jene bei deren Wunsch bzw. Problem ab. Und präsentieren Sie Ihre „Lösung“.</a:t>
            </a:r>
          </a:p>
          <a:p>
            <a:pPr marL="0" lvl="0" indent="0">
              <a:lnSpc>
                <a:spcPct val="115000"/>
              </a:lnSpc>
              <a:buClr>
                <a:srgbClr val="0D0D0D"/>
              </a:buClr>
              <a:buSzPts val="1200"/>
              <a:buNone/>
            </a:pPr>
            <a:r>
              <a:rPr lang="de-DE" sz="1800" u="sng" dirty="0">
                <a:solidFill>
                  <a:srgbClr val="0D0D0D"/>
                </a:solidFill>
                <a:latin typeface="Arial" panose="020B0604020202020204" pitchFamily="34" charset="0"/>
                <a:ea typeface="Roboto" panose="02000000000000000000" pitchFamily="2" charset="0"/>
                <a:cs typeface="Arial" panose="020B0604020202020204" pitchFamily="34" charset="0"/>
              </a:rPr>
              <a:t>Gutes Beispiel 1</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2"/>
              </a:rPr>
              <a:t>https://tischlerei-glaeser.de</a:t>
            </a:r>
            <a:b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br>
            <a:r>
              <a:rPr lang="de-DE" sz="1800" u="sng" dirty="0">
                <a:solidFill>
                  <a:srgbClr val="0D0D0D"/>
                </a:solidFill>
                <a:latin typeface="Arial" panose="020B0604020202020204" pitchFamily="34" charset="0"/>
                <a:ea typeface="Roboto" panose="02000000000000000000" pitchFamily="2" charset="0"/>
                <a:cs typeface="Arial" panose="020B0604020202020204" pitchFamily="34" charset="0"/>
              </a:rPr>
              <a:t>Gutes Beispiel 2</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3"/>
              </a:rPr>
              <a:t>https://geo3d-vermessung.de</a:t>
            </a:r>
            <a:b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br>
            <a:r>
              <a:rPr lang="de-DE" sz="1800" u="sng" dirty="0">
                <a:solidFill>
                  <a:srgbClr val="0D0D0D"/>
                </a:solidFill>
                <a:latin typeface="Arial" panose="020B0604020202020204" pitchFamily="34" charset="0"/>
                <a:ea typeface="Roboto" panose="02000000000000000000" pitchFamily="2" charset="0"/>
                <a:cs typeface="Arial" panose="020B0604020202020204" pitchFamily="34" charset="0"/>
              </a:rPr>
              <a:t>Schlechtes Beispiel</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4"/>
              </a:rPr>
              <a:t>https://www.zessin-architekten.de</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Berücksichtigen Sie auch SEO-Aspekte um sicherzustellen, dass Ihre Inhalte in Suchmaschinen gut gefunden werden indem Sie relevante Keywörter / Suchbegriffe mit einbauen.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Zu SEO später mehr!</a:t>
            </a:r>
            <a:endParaRPr lang="de-DE" sz="1800" dirty="0">
              <a:solidFill>
                <a:srgbClr val="0D0D0D"/>
              </a:solidFill>
              <a:latin typeface="Arial" panose="020B0604020202020204" pitchFamily="34"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BEECA59-5B4D-8986-7381-BC242F6C48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043944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100"/>
            <a:ext cx="9469438" cy="4666500"/>
          </a:xfrm>
        </p:spPr>
        <p:txBody>
          <a:bodyPr/>
          <a:lstStyle/>
          <a:p>
            <a:pPr marL="800100" lvl="1" indent="-342900">
              <a:buFont typeface="+mj-lt"/>
              <a:buAutoNum type="arabicPeriod"/>
            </a:pPr>
            <a:r>
              <a:rPr lang="de-DE" sz="2000" dirty="0">
                <a:effectLst/>
                <a:latin typeface="Arial" panose="020B0604020202020204" pitchFamily="34" charset="0"/>
                <a:ea typeface="Arial" panose="020B0604020202020204" pitchFamily="34" charset="0"/>
              </a:rPr>
              <a:t>Vorstellungsrunde</a:t>
            </a:r>
            <a:br>
              <a:rPr lang="de-DE" sz="2000" dirty="0">
                <a:effectLst/>
                <a:latin typeface="Arial" panose="020B0604020202020204" pitchFamily="34" charset="0"/>
                <a:ea typeface="Arial" panose="020B0604020202020204" pitchFamily="34" charset="0"/>
              </a:rPr>
            </a:br>
            <a:r>
              <a:rPr lang="de-DE" sz="2000" dirty="0">
                <a:effectLst/>
                <a:latin typeface="Arial" panose="020B0604020202020204" pitchFamily="34" charset="0"/>
                <a:ea typeface="Arial" panose="020B0604020202020204" pitchFamily="34" charset="0"/>
              </a:rPr>
              <a:t>Austausch Erwartungen</a:t>
            </a:r>
            <a:br>
              <a:rPr lang="de-DE" sz="2000" dirty="0">
                <a:effectLst/>
                <a:latin typeface="Arial" panose="020B0604020202020204" pitchFamily="34" charset="0"/>
                <a:ea typeface="Arial" panose="020B0604020202020204" pitchFamily="34" charset="0"/>
              </a:rPr>
            </a:br>
            <a:r>
              <a:rPr lang="de-DE" sz="2000" dirty="0">
                <a:effectLst/>
                <a:latin typeface="Arial" panose="020B0604020202020204" pitchFamily="34" charset="0"/>
                <a:ea typeface="Arial" panose="020B0604020202020204" pitchFamily="34" charset="0"/>
              </a:rPr>
              <a:t>Besprechung Pausenzeiten</a:t>
            </a:r>
            <a:br>
              <a:rPr lang="de-DE" sz="2000" dirty="0">
                <a:effectLst/>
                <a:latin typeface="Arial" panose="020B0604020202020204" pitchFamily="34" charset="0"/>
                <a:ea typeface="Arial" panose="020B0604020202020204" pitchFamily="34" charset="0"/>
              </a:rPr>
            </a:br>
            <a:endParaRPr lang="de-DE" sz="2000" dirty="0">
              <a:effectLst/>
              <a:latin typeface="Arial" panose="020B0604020202020204" pitchFamily="34" charset="0"/>
              <a:ea typeface="Arial" panose="020B0604020202020204" pitchFamily="34" charset="0"/>
            </a:endParaRPr>
          </a:p>
          <a:p>
            <a:pPr marL="800100" lvl="1" indent="-342900">
              <a:buFont typeface="+mj-lt"/>
              <a:buAutoNum type="arabicPeriod"/>
            </a:pPr>
            <a:r>
              <a:rPr lang="de-DE" sz="2000" dirty="0">
                <a:effectLst/>
                <a:latin typeface="Arial" panose="020B0604020202020204" pitchFamily="34" charset="0"/>
                <a:ea typeface="Arial" panose="020B0604020202020204" pitchFamily="34" charset="0"/>
              </a:rPr>
              <a:t>Seminar: </a:t>
            </a:r>
            <a:r>
              <a:rPr lang="de-DE" sz="2000" i="1" dirty="0">
                <a:effectLst/>
                <a:latin typeface="Arial" panose="020B0604020202020204" pitchFamily="34" charset="0"/>
                <a:ea typeface="Arial" panose="020B0604020202020204" pitchFamily="34" charset="0"/>
              </a:rPr>
              <a:t>„</a:t>
            </a:r>
            <a:r>
              <a:rPr lang="de-DE" sz="2000" i="1" dirty="0">
                <a:latin typeface="Arial" panose="020B0604020202020204" pitchFamily="34" charset="0"/>
              </a:rPr>
              <a:t>Das 1x1 der Websiteerstellung - für Gründungsinteressierte“</a:t>
            </a:r>
          </a:p>
          <a:p>
            <a:pPr marL="800100" lvl="1" indent="-342900">
              <a:buFont typeface="+mj-lt"/>
              <a:buAutoNum type="arabicPeriod"/>
            </a:pPr>
            <a:endParaRPr lang="de-DE" sz="2000" i="1" dirty="0">
              <a:latin typeface="Arial" panose="020B0604020202020204" pitchFamily="34" charset="0"/>
            </a:endParaRPr>
          </a:p>
          <a:p>
            <a:pPr marL="800100" lvl="1" indent="-342900">
              <a:buFont typeface="+mj-lt"/>
              <a:buAutoNum type="arabicPeriod"/>
            </a:pPr>
            <a:r>
              <a:rPr lang="de-DE" sz="2000" dirty="0">
                <a:latin typeface="Arial" panose="020B0604020202020204" pitchFamily="34" charset="0"/>
              </a:rPr>
              <a:t>Quiz</a:t>
            </a:r>
          </a:p>
          <a:p>
            <a:pPr marL="800100" lvl="1" indent="-342900">
              <a:buFont typeface="+mj-lt"/>
              <a:buAutoNum type="arabicPeriod"/>
            </a:pPr>
            <a:endParaRPr lang="de-DE" sz="2000" dirty="0">
              <a:latin typeface="Arial" panose="020B0604020202020204" pitchFamily="34" charset="0"/>
            </a:endParaRPr>
          </a:p>
          <a:p>
            <a:pPr marL="800100" lvl="1" indent="-342900">
              <a:buFont typeface="+mj-lt"/>
              <a:buAutoNum type="arabicPeriod"/>
            </a:pPr>
            <a:r>
              <a:rPr lang="de-DE" sz="2000" dirty="0">
                <a:latin typeface="Arial" panose="020B0604020202020204" pitchFamily="34" charset="0"/>
              </a:rPr>
              <a:t>Schulungsende</a:t>
            </a:r>
            <a:br>
              <a:rPr lang="de-DE" sz="2000" dirty="0">
                <a:latin typeface="Arial" panose="020B0604020202020204" pitchFamily="34" charset="0"/>
              </a:rPr>
            </a:br>
            <a:r>
              <a:rPr lang="de-DE" sz="2000" dirty="0">
                <a:latin typeface="Arial" panose="020B0604020202020204" pitchFamily="34" charset="0"/>
              </a:rPr>
              <a:t>ca. 1 Stunde Zeit für:</a:t>
            </a:r>
          </a:p>
          <a:p>
            <a:pPr marL="800100" lvl="1" indent="-342900">
              <a:buFont typeface="+mj-lt"/>
              <a:buAutoNum type="arabicPeriod"/>
            </a:pPr>
            <a:endParaRPr lang="de-DE" sz="1600" b="1" dirty="0">
              <a:latin typeface="Arial" panose="020B0604020202020204" pitchFamily="34" charset="0"/>
            </a:endParaRPr>
          </a:p>
          <a:p>
            <a:pPr lvl="1"/>
            <a:r>
              <a:rPr lang="de-DE" sz="1600" dirty="0">
                <a:latin typeface="Arial" panose="020B0604020202020204" pitchFamily="34" charset="0"/>
              </a:rPr>
              <a:t>Fragerunde</a:t>
            </a:r>
          </a:p>
          <a:p>
            <a:pPr lvl="1"/>
            <a:r>
              <a:rPr lang="de-DE" sz="1600" dirty="0">
                <a:latin typeface="Arial" panose="020B0604020202020204" pitchFamily="34" charset="0"/>
              </a:rPr>
              <a:t>Feedback-Fragebogen</a:t>
            </a:r>
            <a:endParaRPr lang="de-DE" sz="2000" dirty="0">
              <a:effectLst/>
              <a:latin typeface="Arial" panose="020B0604020202020204" pitchFamily="34" charset="0"/>
              <a:ea typeface="Arial" panose="020B0604020202020204" pitchFamily="34" charset="0"/>
            </a:endParaRPr>
          </a:p>
          <a:p>
            <a:pPr marL="457200" lvl="1" indent="0">
              <a:buNone/>
            </a:pPr>
            <a:endParaRPr lang="de-DE" dirty="0"/>
          </a:p>
        </p:txBody>
      </p:sp>
      <p:sp>
        <p:nvSpPr>
          <p:cNvPr id="5" name="Titel 4"/>
          <p:cNvSpPr>
            <a:spLocks noGrp="1"/>
          </p:cNvSpPr>
          <p:nvPr>
            <p:ph type="title"/>
          </p:nvPr>
        </p:nvSpPr>
        <p:spPr/>
        <p:txBody>
          <a:bodyPr/>
          <a:lstStyle/>
          <a:p>
            <a:r>
              <a:rPr lang="de-DE" dirty="0"/>
              <a:t>Ablauf</a:t>
            </a:r>
          </a:p>
        </p:txBody>
      </p:sp>
      <p:pic>
        <p:nvPicPr>
          <p:cNvPr id="2" name="Grafik 1">
            <a:extLst>
              <a:ext uri="{FF2B5EF4-FFF2-40B4-BE49-F238E27FC236}">
                <a16:creationId xmlns:a16="http://schemas.microsoft.com/office/drawing/2014/main" id="{41743D07-11CC-7303-C9EB-F314DAEA9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0114659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ssolv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5. Visuelles Design: </a:t>
            </a: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Ein ansprechendes visuelles Design ist wichtig</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um das Interesse der Besucher zu wecken und einen positiven Eindruck zu hinterlassen. Achten Sie auf harmonische Farben, Schriftarten und eine Bildauswahl, die zum Unternehmen, zur Branche und zur Zielgruppe passen.</a:t>
            </a:r>
          </a:p>
          <a:p>
            <a:pPr marL="0" lvl="0" indent="0">
              <a:lnSpc>
                <a:spcPct val="115000"/>
              </a:lnSpc>
              <a:buClr>
                <a:srgbClr val="0D0D0D"/>
              </a:buClr>
              <a:buSzPts val="1200"/>
              <a:buNone/>
            </a:pPr>
            <a:r>
              <a:rPr lang="de-DE" sz="1800" i="1" dirty="0">
                <a:solidFill>
                  <a:srgbClr val="0D0D0D"/>
                </a:solidFill>
                <a:latin typeface="Arial" panose="020B0604020202020204" pitchFamily="34" charset="0"/>
                <a:ea typeface="Roboto" panose="02000000000000000000" pitchFamily="2" charset="0"/>
                <a:cs typeface="Arial" panose="020B0604020202020204" pitchFamily="34" charset="0"/>
              </a:rPr>
              <a:t>„Man hat keine 2. Chance für einen ersten Eindruck.“</a:t>
            </a:r>
          </a:p>
          <a:p>
            <a:pPr marL="0" lvl="0" indent="0">
              <a:lnSpc>
                <a:spcPct val="115000"/>
              </a:lnSpc>
              <a:buClr>
                <a:srgbClr val="0D0D0D"/>
              </a:buClr>
              <a:buSzPts val="1200"/>
              <a:buNone/>
            </a:pPr>
            <a:r>
              <a:rPr lang="de-DE" sz="1800" u="sng" dirty="0">
                <a:solidFill>
                  <a:srgbClr val="0D0D0D"/>
                </a:solidFill>
                <a:latin typeface="Arial" panose="020B0604020202020204" pitchFamily="34" charset="0"/>
                <a:ea typeface="Roboto" panose="02000000000000000000" pitchFamily="2" charset="0"/>
                <a:cs typeface="Arial" panose="020B0604020202020204" pitchFamily="34" charset="0"/>
              </a:rPr>
              <a:t>Negatives Beispiel</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2"/>
              </a:rPr>
              <a:t>https://www.tarcos-erfurt.de</a:t>
            </a:r>
            <a:b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br>
            <a:r>
              <a:rPr lang="de-DE" sz="1800" u="sng" dirty="0">
                <a:solidFill>
                  <a:srgbClr val="0D0D0D"/>
                </a:solidFill>
                <a:latin typeface="Arial" panose="020B0604020202020204" pitchFamily="34" charset="0"/>
                <a:ea typeface="Roboto" panose="02000000000000000000" pitchFamily="2" charset="0"/>
                <a:cs typeface="Arial" panose="020B0604020202020204" pitchFamily="34" charset="0"/>
              </a:rPr>
              <a:t>Positives Beispiel</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3"/>
              </a:rPr>
              <a:t>https://landschaftsbau-gimper.de</a:t>
            </a:r>
            <a:endParaRPr lang="de-DE" sz="1800" dirty="0">
              <a:solidFill>
                <a:srgbClr val="0D0D0D"/>
              </a:solidFill>
              <a:latin typeface="Arial" panose="020B0604020202020204" pitchFamily="34" charset="0"/>
              <a:ea typeface="Roboto" panose="02000000000000000000" pitchFamily="2"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3B284AD8-FAA1-F3E9-49ED-38D7DFEBC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842626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dirty="0">
                <a:solidFill>
                  <a:srgbClr val="0D0D0D"/>
                </a:solidFill>
                <a:latin typeface="Arial" panose="020B0604020202020204" pitchFamily="34" charset="0"/>
                <a:ea typeface="Roboto" panose="02000000000000000000" pitchFamily="2" charset="0"/>
                <a:cs typeface="Arial" panose="020B0604020202020204" pitchFamily="34" charset="0"/>
              </a:rPr>
              <a:t>6. </a:t>
            </a: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Handlungsaufforderungen (Call to Actions): </a:t>
            </a: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Integrieren Sie in regelmäßigen Abständen sogenannte “Call to Action”, um Ihre Besucher dazu zu animieren, auf eine bestimmte Unterseite zu verzweigen, z.B. die Produkt- oder Kontaktseite.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Die Websitebesucher möchten an die Hand genommen und von A nach B gebracht werden. Eine Website ohne Handlungsaufforderungen führt meist dazu, dass die Webseitenbesucher nicht wissen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was man als nächstes tun soll und im schlimmsten Fall die Seite wieder verlassen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ohne jemals an das zuvor definierte Ziel gelangt zu sein.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sng"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Beispiel</a:t>
            </a:r>
            <a:r>
              <a:rPr lang="de-DE" sz="1800"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“Sie möchten sich von uns beraten lassen? Dann nehmen Sie jetzt Kontakt auf!”</a:t>
            </a:r>
            <a:br>
              <a:rPr lang="de-DE" sz="1800" u="none" strike="noStrike" dirty="0">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effectLst/>
                <a:latin typeface="Arial" panose="020B0604020202020204" pitchFamily="34" charset="0"/>
                <a:ea typeface="Roboto" panose="02000000000000000000" pitchFamily="2" charset="0"/>
                <a:cs typeface="Arial" panose="020B0604020202020204" pitchFamily="34" charset="0"/>
                <a:hlinkClick r:id="rId2"/>
              </a:rPr>
              <a:t>https://schiesshaus-weimar.de</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buClr>
                <a:srgbClr val="0D0D0D"/>
              </a:buClr>
              <a:buSzPts val="1200"/>
              <a:buNone/>
            </a:pPr>
            <a:endParaRPr lang="de-DE" sz="1800" dirty="0">
              <a:solidFill>
                <a:srgbClr val="0D0D0D"/>
              </a:solidFill>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73F5E8DD-6100-0400-BECE-DC1030B4B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4655293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98956" y="1404976"/>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7. Ladezeit:</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Schnelle Ladezeiten sind relevant für die Benutzererfahrung und das Ranking in Suchmaschinen. Optimieren Sie Ihre Website für schnelle Ladezeiten indem Sie z.B. Bilder komprimieren und einen sch</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nellen Hoster haben</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Eine langsame Website führt dazu, dass Besucher Ihre Website schnell wieder verlassen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sollten sie nicht innerhalb weniger Sekunden die Inhalte sehen.</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8. Mobile Optimierung (</a:t>
            </a:r>
            <a:r>
              <a:rPr lang="de-DE" sz="1800" b="1" dirty="0">
                <a:solidFill>
                  <a:srgbClr val="0D0D0D"/>
                </a:solidFill>
                <a:latin typeface="Arial" panose="020B0604020202020204" pitchFamily="34" charset="0"/>
                <a:ea typeface="Roboto" panose="02000000000000000000" pitchFamily="2" charset="0"/>
                <a:cs typeface="Arial" panose="020B0604020202020204" pitchFamily="34" charset="0"/>
              </a:rPr>
              <a:t>Responsive Design)</a:t>
            </a: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Da immer mehr Nutzer über mobile Geräte auf das Internet zugreifen ist es wichtig, dass Ihre Website für Mobilgeräte optimiert ist. Achten Sie darauf, dass die Website auf verschiedenen Geräten optimal dargestellt wird.</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Über 60% der Websiteaufrufe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in Deutschland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erfolgen mit einem mobilen Endgerät.</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BF3CA45-5926-0AC0-A448-0F63D406C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688" y="6312317"/>
            <a:ext cx="4985903" cy="545683"/>
          </a:xfrm>
          <a:prstGeom prst="rect">
            <a:avLst/>
          </a:prstGeom>
        </p:spPr>
      </p:pic>
    </p:spTree>
    <p:extLst>
      <p:ext uri="{BB962C8B-B14F-4D97-AF65-F5344CB8AC3E}">
        <p14:creationId xmlns:p14="http://schemas.microsoft.com/office/powerpoint/2010/main" val="32209381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5129345"/>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9. Sicherheit: </a:t>
            </a: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Sicherheit ist ein wichtiger Aspekt den man berücksichtigen sollte. Nutzen Sie Sicherheitsmaßnahmen wie ein SSL-Zertifikat (bucht man beim Hostinganbieter dazu bzw. ist bei den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guten</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standardmäßi</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g dabei)</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regelmäßige Sicherheitsupdates und die Verwendung sicherer Passwörter um die Website vor Hackerangriffen und Datenverlust zu schützen.</a:t>
            </a:r>
          </a:p>
          <a:p>
            <a:pPr marL="0" lvl="0" indent="0">
              <a:lnSpc>
                <a:spcPct val="115000"/>
              </a:lnSpc>
              <a:buClr>
                <a:srgbClr val="0D0D0D"/>
              </a:buClr>
              <a:buSzPts val="1200"/>
              <a:buNone/>
            </a:pPr>
            <a:r>
              <a:rPr lang="de-DE" sz="1800" u="sng"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Beispiel</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hlinkClick r:id="rId2"/>
              </a:rPr>
              <a:t>http://fahrschule-marienberg.de</a:t>
            </a:r>
            <a:endPar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buClr>
                <a:srgbClr val="0D0D0D"/>
              </a:buClr>
              <a:buSzPts val="1200"/>
              <a:buNone/>
            </a:pPr>
            <a:br>
              <a:rPr lang="de-DE" sz="1800" dirty="0">
                <a:latin typeface="Arial" panose="020B0604020202020204" pitchFamily="34" charset="0"/>
                <a:ea typeface="Roboto" panose="02000000000000000000" pitchFamily="2" charset="0"/>
                <a:cs typeface="Arial" panose="020B0604020202020204" pitchFamily="34" charset="0"/>
              </a:rPr>
            </a:br>
            <a:r>
              <a:rPr lang="de-DE" sz="1800" b="1" dirty="0">
                <a:latin typeface="Arial" panose="020B0604020202020204" pitchFamily="34" charset="0"/>
                <a:ea typeface="Roboto" panose="02000000000000000000" pitchFamily="2" charset="0"/>
                <a:cs typeface="Arial" panose="020B0604020202020204" pitchFamily="34" charset="0"/>
              </a:rPr>
              <a:t>10. </a:t>
            </a: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Analyse und Optimierung:</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Integrieren Sie Analysetools wie die Google </a:t>
            </a:r>
            <a:r>
              <a:rPr lang="de-DE" sz="1800" u="none" strike="noStrike" dirty="0" err="1">
                <a:solidFill>
                  <a:srgbClr val="0D0D0D"/>
                </a:solidFill>
                <a:effectLst/>
                <a:latin typeface="Arial" panose="020B0604020202020204" pitchFamily="34" charset="0"/>
                <a:ea typeface="Roboto" panose="02000000000000000000" pitchFamily="2" charset="0"/>
                <a:cs typeface="Arial" panose="020B0604020202020204" pitchFamily="34" charset="0"/>
              </a:rPr>
              <a:t>Searchconsole</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oder Google Analytics um das Nutzerverhalten auf Ihrer Website zu verfolgen und wertvolle Einblicke zu gewinnen. Basierend auf diesen Daten können Sie Ihre Website kontinuierlich optimieren und verbessern um die gewünschten Ziele zu erreichen.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258EC276-436D-9084-44BF-5ADEED7FF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4409596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11. Rechtliche Aspekte:</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Achten Sie darauf, dass Ihre Website rechtlichen Anforderungen entspricht: Impressum, DSGVO-Datenschutzerklärung, Cookie-Banner.</a:t>
            </a:r>
          </a:p>
          <a:p>
            <a:pPr marL="0" lvl="0" indent="0">
              <a:lnSpc>
                <a:spcPct val="115000"/>
              </a:lnSpc>
              <a:buClr>
                <a:srgbClr val="0D0D0D"/>
              </a:buClr>
              <a:buSzPts val="1200"/>
              <a:buNone/>
            </a:pP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Hierzu gleich mehr!</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buClr>
                <a:srgbClr val="0D0D0D"/>
              </a:buClr>
              <a:buSzPts val="120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A610F0E-AE4A-8247-77FB-E34AC21DD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259456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Eine Website sollte </a:t>
            </a:r>
            <a:r>
              <a:rPr lang="de-DE" sz="1800" u="sng" dirty="0">
                <a:solidFill>
                  <a:srgbClr val="0D0D0D"/>
                </a:solidFill>
                <a:effectLst/>
                <a:latin typeface="Arial" panose="020B0604020202020204" pitchFamily="34" charset="0"/>
                <a:ea typeface="Arial" panose="020B0604020202020204" pitchFamily="34" charset="0"/>
              </a:rPr>
              <a:t>einfach</a:t>
            </a:r>
            <a:r>
              <a:rPr lang="de-DE" sz="1800" dirty="0">
                <a:solidFill>
                  <a:srgbClr val="0D0D0D"/>
                </a:solidFill>
                <a:effectLst/>
                <a:latin typeface="Arial" panose="020B0604020202020204" pitchFamily="34" charset="0"/>
                <a:ea typeface="Arial" panose="020B0604020202020204" pitchFamily="34" charset="0"/>
              </a:rPr>
              <a:t> zu bedienen, klar </a:t>
            </a:r>
            <a:r>
              <a:rPr lang="de-DE" sz="1800" u="sng" dirty="0">
                <a:solidFill>
                  <a:srgbClr val="0D0D0D"/>
                </a:solidFill>
                <a:effectLst/>
                <a:latin typeface="Arial" panose="020B0604020202020204" pitchFamily="34" charset="0"/>
                <a:ea typeface="Arial" panose="020B0604020202020204" pitchFamily="34" charset="0"/>
              </a:rPr>
              <a:t>strukturiert</a:t>
            </a:r>
            <a:r>
              <a:rPr lang="de-DE" sz="1800" dirty="0">
                <a:solidFill>
                  <a:srgbClr val="0D0D0D"/>
                </a:solidFill>
                <a:effectLst/>
                <a:latin typeface="Arial" panose="020B0604020202020204" pitchFamily="34" charset="0"/>
                <a:ea typeface="Arial" panose="020B0604020202020204" pitchFamily="34" charset="0"/>
              </a:rPr>
              <a:t> und </a:t>
            </a:r>
            <a:r>
              <a:rPr lang="de-DE" sz="1800" u="sng" dirty="0">
                <a:solidFill>
                  <a:srgbClr val="0D0D0D"/>
                </a:solidFill>
                <a:effectLst/>
                <a:latin typeface="Arial" panose="020B0604020202020204" pitchFamily="34" charset="0"/>
                <a:ea typeface="Arial" panose="020B0604020202020204" pitchFamily="34" charset="0"/>
              </a:rPr>
              <a:t>optisch</a:t>
            </a:r>
            <a:r>
              <a:rPr lang="de-DE" sz="1800" dirty="0">
                <a:solidFill>
                  <a:srgbClr val="0D0D0D"/>
                </a:solidFill>
                <a:effectLst/>
                <a:latin typeface="Arial" panose="020B0604020202020204" pitchFamily="34" charset="0"/>
                <a:ea typeface="Arial" panose="020B0604020202020204" pitchFamily="34" charset="0"/>
              </a:rPr>
              <a:t> ansprechend sein.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Außerdem sollte sie die Zielgruppe mit themenrelevanten Inhalten ansprechen und mit einer guten Benutzerführung und sogenannten “Call to Action” an ein zuvor definiertes Ziel bringen, wie z.B. die Buchung eines Erstgespräches, das Kaufen eines Produkts oder der Weg in ein Geschäft.</a:t>
            </a:r>
            <a:br>
              <a:rPr lang="de-DE" sz="1800" dirty="0">
                <a:latin typeface="Arial" panose="020B0604020202020204" pitchFamily="34" charset="0"/>
                <a:ea typeface="Arial" panose="020B0604020202020204" pitchFamily="34" charset="0"/>
              </a:rPr>
            </a:br>
            <a:br>
              <a:rPr lang="de-DE" sz="1800" dirty="0">
                <a:latin typeface="Arial" panose="020B0604020202020204" pitchFamily="34" charset="0"/>
                <a:ea typeface="Arial" panose="020B0604020202020204" pitchFamily="34" charset="0"/>
              </a:rPr>
            </a:br>
            <a:r>
              <a:rPr lang="de-DE" sz="1800" u="sng" dirty="0">
                <a:solidFill>
                  <a:srgbClr val="0D0D0D"/>
                </a:solidFill>
                <a:effectLst/>
                <a:latin typeface="Arial" panose="020B0604020202020204" pitchFamily="34" charset="0"/>
                <a:ea typeface="Arial" panose="020B0604020202020204" pitchFamily="34" charset="0"/>
              </a:rPr>
              <a:t>Wichtig ist</a:t>
            </a:r>
            <a:r>
              <a:rPr lang="de-DE" sz="1800" dirty="0">
                <a:solidFill>
                  <a:srgbClr val="0D0D0D"/>
                </a:solidFill>
                <a:effectLst/>
                <a:latin typeface="Arial" panose="020B0604020202020204" pitchFamily="34" charset="0"/>
                <a:ea typeface="Arial" panose="020B0604020202020204" pitchFamily="34" charset="0"/>
              </a:rPr>
              <a:t>: Man sollte sich als Unternehmer/in bereits im Vorfeld intensive Gedanken über die Ziele und die Zielgruppe machen. So ergeben sich die Inhalte meist schon von selbst.</a:t>
            </a:r>
            <a:endParaRPr lang="de-DE" sz="1800" dirty="0">
              <a:effectLst/>
              <a:latin typeface="Arial" panose="020B0604020202020204" pitchFamily="34" charset="0"/>
              <a:ea typeface="Arial" panose="020B0604020202020204" pitchFamily="34" charset="0"/>
            </a:endParaRPr>
          </a:p>
          <a:p>
            <a:pPr marL="0" lvl="0" indent="0">
              <a:lnSpc>
                <a:spcPct val="115000"/>
              </a:lnSpc>
              <a:buClr>
                <a:srgbClr val="0D0D0D"/>
              </a:buClr>
              <a:buSzPts val="120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468496E-762C-BB8B-2474-744C18449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1159123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latin typeface="Arial" panose="020B0604020202020204" pitchFamily="34" charset="0"/>
                <a:ea typeface="Arial" panose="020B0604020202020204" pitchFamily="34" charset="0"/>
              </a:rPr>
              <a:t>5. Was gibt es rechtlich zu beachten?</a:t>
            </a:r>
            <a:br>
              <a:rPr lang="de-DE" dirty="0"/>
            </a:br>
            <a:endParaRPr lang="de-DE" dirty="0"/>
          </a:p>
        </p:txBody>
      </p:sp>
      <p:pic>
        <p:nvPicPr>
          <p:cNvPr id="2" name="Grafik 1">
            <a:extLst>
              <a:ext uri="{FF2B5EF4-FFF2-40B4-BE49-F238E27FC236}">
                <a16:creationId xmlns:a16="http://schemas.microsoft.com/office/drawing/2014/main" id="{ABAF0449-4F30-5D96-D09F-5741091D9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347" y="6107289"/>
            <a:ext cx="6859245" cy="750711"/>
          </a:xfrm>
          <a:prstGeom prst="rect">
            <a:avLst/>
          </a:prstGeom>
        </p:spPr>
      </p:pic>
    </p:spTree>
    <p:extLst>
      <p:ext uri="{BB962C8B-B14F-4D97-AF65-F5344CB8AC3E}">
        <p14:creationId xmlns:p14="http://schemas.microsoft.com/office/powerpoint/2010/main" val="23558600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br>
              <a:rPr lang="de-DE" sz="1800" dirty="0">
                <a:solidFill>
                  <a:srgbClr val="0D0D0D"/>
                </a:solidFill>
                <a:effectLst/>
                <a:latin typeface="Arial" panose="020B0604020202020204" pitchFamily="34" charset="0"/>
                <a:ea typeface="Arial" panose="020B0604020202020204" pitchFamily="34" charset="0"/>
              </a:rPr>
            </a:br>
            <a:r>
              <a:rPr lang="de-DE" sz="3200" dirty="0">
                <a:solidFill>
                  <a:srgbClr val="0D0D0D"/>
                </a:solidFill>
                <a:latin typeface="Arial" panose="020B0604020202020204" pitchFamily="34" charset="0"/>
              </a:rPr>
              <a:t>Bei der Erstellung und dem Betrieb einer Website gibt es verschiedene Aspekte zu beachten, um rechtliche Probleme zu vermeiden. </a:t>
            </a:r>
            <a:br>
              <a:rPr lang="de-DE" sz="3200" dirty="0">
                <a:solidFill>
                  <a:srgbClr val="0D0D0D"/>
                </a:solidFill>
                <a:latin typeface="Arial" panose="020B0604020202020204" pitchFamily="34" charset="0"/>
              </a:rPr>
            </a:br>
            <a:br>
              <a:rPr lang="de-DE" sz="3200" dirty="0">
                <a:solidFill>
                  <a:srgbClr val="0D0D0D"/>
                </a:solidFill>
                <a:latin typeface="Arial" panose="020B0604020202020204" pitchFamily="34" charset="0"/>
              </a:rPr>
            </a:br>
            <a:r>
              <a:rPr lang="de-DE" sz="3200" dirty="0">
                <a:solidFill>
                  <a:srgbClr val="0D0D0D"/>
                </a:solidFill>
                <a:latin typeface="Arial" panose="020B0604020202020204" pitchFamily="34" charset="0"/>
              </a:rPr>
              <a:t>Es folgen </a:t>
            </a:r>
            <a:r>
              <a:rPr lang="de-DE" sz="3200" u="sng" dirty="0">
                <a:solidFill>
                  <a:srgbClr val="0D0D0D"/>
                </a:solidFill>
                <a:latin typeface="Arial" panose="020B0604020202020204" pitchFamily="34" charset="0"/>
              </a:rPr>
              <a:t>5 wichtige Punkte</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5. Was gibt es rechtlich zu beachten?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E20659F-76A0-7BCA-B289-EFE9CFE57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0160574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5129345"/>
          </a:xfrm>
          <a:prstGeom prst="rect">
            <a:avLst/>
          </a:prstGeom>
        </p:spPr>
        <p:txBody>
          <a:bodyPr/>
          <a:lstStyle/>
          <a:p>
            <a:pPr marL="0" indent="0">
              <a:lnSpc>
                <a:spcPct val="115000"/>
              </a:lnSpc>
              <a:spcBef>
                <a:spcPts val="1500"/>
              </a:spcBef>
              <a:buClr>
                <a:srgbClr val="0D0D0D"/>
              </a:buClr>
              <a:buSzPts val="1200"/>
              <a:buNone/>
            </a:pPr>
            <a:r>
              <a:rPr lang="de-DE" sz="1800" b="1" dirty="0">
                <a:solidFill>
                  <a:srgbClr val="0D0D0D"/>
                </a:solidFill>
                <a:latin typeface="Arial" panose="020B0604020202020204" pitchFamily="34" charset="0"/>
                <a:ea typeface="Roboto" panose="02000000000000000000" pitchFamily="2" charset="0"/>
                <a:cs typeface="Arial" panose="020B0604020202020204" pitchFamily="34" charset="0"/>
              </a:rPr>
              <a:t>1. Impressum: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In den meisten Ländern gibt es eine Impressumspflicht für kommerzielle Websites. Das Impressum muss bestimmte Informationen enthalten, wie z.B. den Namen und die Kontaktdaten des Unternehmens, die Handelsregisternummer, Umsatzsteuer-Identifikationsnummer etc. und weitere relevante Informationen, abhängig von den örtlichen Gesetzen.</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b="1" dirty="0">
                <a:solidFill>
                  <a:srgbClr val="0D0D0D"/>
                </a:solidFill>
                <a:latin typeface="Arial" panose="020B0604020202020204" pitchFamily="34" charset="0"/>
                <a:ea typeface="Roboto" panose="02000000000000000000" pitchFamily="2" charset="0"/>
                <a:cs typeface="Arial" panose="020B0604020202020204" pitchFamily="34" charset="0"/>
              </a:rPr>
              <a:t>2</a:t>
            </a: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Urheberrecht:</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Sie müssen über die erforderlichen Rechte verfügen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um sämtliche Inhalte auf Ihrer Website zu verwenden,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also</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Bilder, Videos und Grafiken. Vermeiden Sie die Verwendung urheberrechtlich geschützter Materialien ohne Erlaubnis und geben Sie Quellen und Urheber an.</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sng"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Beispiel</a:t>
            </a:r>
            <a:r>
              <a:rPr lang="de-DE" sz="1800"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hlinkClick r:id="rId2"/>
              </a:rPr>
              <a:t>https://zahnarztpraxis-abendroth.de/impressum/</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sng"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Bilder </a:t>
            </a:r>
            <a:r>
              <a:rPr lang="de-DE" sz="1800" u="sng" dirty="0">
                <a:solidFill>
                  <a:srgbClr val="0D0D0D"/>
                </a:solidFill>
                <a:latin typeface="Arial" panose="020B0604020202020204" pitchFamily="34" charset="0"/>
                <a:ea typeface="Roboto" panose="02000000000000000000" pitchFamily="2" charset="0"/>
                <a:cs typeface="Arial" panose="020B0604020202020204" pitchFamily="34" charset="0"/>
              </a:rPr>
              <a:t>u.a.</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3"/>
              </a:rPr>
              <a:t>https://stock.adobe.com/de/</a:t>
            </a:r>
            <a:endParaRPr lang="de-DE" sz="1800" dirty="0">
              <a:solidFill>
                <a:srgbClr val="0D0D0D"/>
              </a:solidFill>
              <a:latin typeface="Arial" panose="020B0604020202020204" pitchFamily="34" charset="0"/>
              <a:ea typeface="Roboto" panose="02000000000000000000" pitchFamily="2" charset="0"/>
              <a:cs typeface="Arial" panose="020B0604020202020204" pitchFamily="34" charset="0"/>
            </a:endParaRPr>
          </a:p>
          <a:p>
            <a:pPr mar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5. Was gibt es rechtlich zu beachten?</a:t>
            </a:r>
            <a:br>
              <a:rPr lang="de-DE" dirty="0"/>
            </a:br>
            <a:endParaRPr lang="de-DE" sz="2400" u="none" strike="noStrike" dirty="0">
              <a:effectLst/>
              <a:latin typeface="Arial" panose="020B0604020202020204" pitchFamily="34" charset="0"/>
              <a:ea typeface="Arial" panose="020B0604020202020204" pitchFamily="34" charset="0"/>
            </a:endParaRPr>
          </a:p>
        </p:txBody>
      </p:sp>
      <p:sp>
        <p:nvSpPr>
          <p:cNvPr id="2" name="Textfeld 1">
            <a:extLst>
              <a:ext uri="{FF2B5EF4-FFF2-40B4-BE49-F238E27FC236}">
                <a16:creationId xmlns:a16="http://schemas.microsoft.com/office/drawing/2014/main" id="{01DB12D0-9ED7-CEA5-CD48-1BEDCE00B9AB}"/>
              </a:ext>
            </a:extLst>
          </p:cNvPr>
          <p:cNvSpPr txBox="1"/>
          <p:nvPr/>
        </p:nvSpPr>
        <p:spPr>
          <a:xfrm>
            <a:off x="12248444" y="1365956"/>
            <a:ext cx="184731" cy="369332"/>
          </a:xfrm>
          <a:prstGeom prst="rect">
            <a:avLst/>
          </a:prstGeom>
          <a:noFill/>
        </p:spPr>
        <p:txBody>
          <a:bodyPr wrap="none" rtlCol="0">
            <a:spAutoFit/>
          </a:bodyPr>
          <a:lstStyle/>
          <a:p>
            <a:endParaRPr lang="de-DE" dirty="0"/>
          </a:p>
        </p:txBody>
      </p:sp>
      <p:sp>
        <p:nvSpPr>
          <p:cNvPr id="5" name="Textfeld 4">
            <a:extLst>
              <a:ext uri="{FF2B5EF4-FFF2-40B4-BE49-F238E27FC236}">
                <a16:creationId xmlns:a16="http://schemas.microsoft.com/office/drawing/2014/main" id="{63CD4570-3A6F-C795-D880-2C71E5258595}"/>
              </a:ext>
            </a:extLst>
          </p:cNvPr>
          <p:cNvSpPr txBox="1"/>
          <p:nvPr/>
        </p:nvSpPr>
        <p:spPr>
          <a:xfrm>
            <a:off x="12846756" y="925689"/>
            <a:ext cx="184731" cy="369332"/>
          </a:xfrm>
          <a:prstGeom prst="rect">
            <a:avLst/>
          </a:prstGeom>
          <a:noFill/>
        </p:spPr>
        <p:txBody>
          <a:bodyPr wrap="none" rtlCol="0">
            <a:spAutoFit/>
          </a:bodyPr>
          <a:lstStyle/>
          <a:p>
            <a:endParaRPr lang="de-DE" dirty="0"/>
          </a:p>
        </p:txBody>
      </p:sp>
      <p:pic>
        <p:nvPicPr>
          <p:cNvPr id="6" name="Grafik 5">
            <a:extLst>
              <a:ext uri="{FF2B5EF4-FFF2-40B4-BE49-F238E27FC236}">
                <a16:creationId xmlns:a16="http://schemas.microsoft.com/office/drawing/2014/main" id="{C1F86B34-5364-5772-FE5B-3C79EF077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556" y="6260426"/>
            <a:ext cx="5460036" cy="597574"/>
          </a:xfrm>
          <a:prstGeom prst="rect">
            <a:avLst/>
          </a:prstGeom>
        </p:spPr>
      </p:pic>
    </p:spTree>
    <p:extLst>
      <p:ext uri="{BB962C8B-B14F-4D97-AF65-F5344CB8AC3E}">
        <p14:creationId xmlns:p14="http://schemas.microsoft.com/office/powerpoint/2010/main" val="14338097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98956" y="1303664"/>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3. Datenschutz:</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dirty="0">
                <a:solidFill>
                  <a:srgbClr val="0D0D0D"/>
                </a:solidFill>
                <a:latin typeface="Arial" panose="020B0604020202020204" pitchFamily="34" charset="0"/>
                <a:ea typeface="Roboto" panose="02000000000000000000" pitchFamily="2" charset="0"/>
              </a:rPr>
              <a:t>Achten Sie darauf,</a:t>
            </a:r>
            <a:r>
              <a:rPr lang="de-DE" sz="1800" dirty="0">
                <a:solidFill>
                  <a:srgbClr val="0D0D0D"/>
                </a:solidFill>
                <a:effectLst/>
                <a:latin typeface="Arial" panose="020B0604020202020204" pitchFamily="34" charset="0"/>
                <a:ea typeface="Arial" panose="020B0604020202020204" pitchFamily="34" charset="0"/>
              </a:rPr>
              <a:t> dass Ihre Website den geltenden Datenschutzgesetzen (DSGVO) der Europäischen Union entspricht. Hierzu gehört auch der Cookie Banner.</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u="sng" dirty="0">
                <a:solidFill>
                  <a:srgbClr val="0D0D0D"/>
                </a:solidFill>
                <a:effectLst/>
                <a:latin typeface="Arial" panose="020B0604020202020204" pitchFamily="34" charset="0"/>
                <a:ea typeface="Arial" panose="020B0604020202020204" pitchFamily="34" charset="0"/>
              </a:rPr>
              <a:t>Merke:</a:t>
            </a:r>
            <a:r>
              <a:rPr lang="de-DE" sz="1800" dirty="0">
                <a:solidFill>
                  <a:srgbClr val="0D0D0D"/>
                </a:solidFill>
                <a:effectLst/>
                <a:latin typeface="Arial" panose="020B0604020202020204" pitchFamily="34" charset="0"/>
                <a:ea typeface="Arial" panose="020B0604020202020204" pitchFamily="34" charset="0"/>
              </a:rPr>
              <a:t> Datenschut</a:t>
            </a:r>
            <a:r>
              <a:rPr lang="de-DE" sz="1800" dirty="0">
                <a:solidFill>
                  <a:srgbClr val="0D0D0D"/>
                </a:solidFill>
                <a:latin typeface="Arial" panose="020B0604020202020204" pitchFamily="34" charset="0"/>
                <a:ea typeface="Arial" panose="020B0604020202020204" pitchFamily="34" charset="0"/>
              </a:rPr>
              <a:t>z und Impressum müssen auf zwei verschiedenen Inhaltsseiten sein und müssen von jeder Unterseite der Website mit einem Klick aufgerufen werden können. Im Idealfall platziert man diese im „</a:t>
            </a:r>
            <a:r>
              <a:rPr lang="de-DE" sz="1800" dirty="0" err="1">
                <a:solidFill>
                  <a:srgbClr val="0D0D0D"/>
                </a:solidFill>
                <a:latin typeface="Arial" panose="020B0604020202020204" pitchFamily="34" charset="0"/>
                <a:ea typeface="Arial" panose="020B0604020202020204" pitchFamily="34" charset="0"/>
              </a:rPr>
              <a:t>Footer</a:t>
            </a:r>
            <a:r>
              <a:rPr lang="de-DE" sz="1800" dirty="0">
                <a:solidFill>
                  <a:srgbClr val="0D0D0D"/>
                </a:solidFill>
                <a:latin typeface="Arial" panose="020B0604020202020204" pitchFamily="34" charset="0"/>
                <a:ea typeface="Arial" panose="020B0604020202020204" pitchFamily="34" charset="0"/>
              </a:rPr>
              <a:t>“: </a:t>
            </a:r>
            <a:r>
              <a:rPr lang="de-DE" sz="1800" dirty="0">
                <a:solidFill>
                  <a:srgbClr val="0D0D0D"/>
                </a:solidFill>
                <a:latin typeface="Arial" panose="020B0604020202020204" pitchFamily="34" charset="0"/>
                <a:ea typeface="Arial" panose="020B0604020202020204" pitchFamily="34" charset="0"/>
                <a:hlinkClick r:id="rId2"/>
              </a:rPr>
              <a:t>https://friseur-agsten.de</a:t>
            </a:r>
            <a:r>
              <a:rPr lang="de-DE" sz="1800" dirty="0">
                <a:solidFill>
                  <a:srgbClr val="0D0D0D"/>
                </a:solidFill>
                <a:latin typeface="Arial" panose="020B0604020202020204" pitchFamily="34" charset="0"/>
                <a:ea typeface="Arial" panose="020B0604020202020204" pitchFamily="34" charset="0"/>
              </a:rPr>
              <a:t> und nicht so:</a:t>
            </a:r>
            <a:br>
              <a:rPr lang="de-DE" sz="1800" dirty="0">
                <a:solidFill>
                  <a:srgbClr val="0D0D0D"/>
                </a:solidFill>
                <a:latin typeface="Arial" panose="020B0604020202020204" pitchFamily="34" charset="0"/>
                <a:ea typeface="Arial" panose="020B0604020202020204" pitchFamily="34" charset="0"/>
              </a:rPr>
            </a:br>
            <a:r>
              <a:rPr lang="de-DE" sz="1800" dirty="0">
                <a:solidFill>
                  <a:srgbClr val="0D0D0D"/>
                </a:solidFill>
                <a:latin typeface="Arial" panose="020B0604020202020204" pitchFamily="34" charset="0"/>
                <a:ea typeface="Arial" panose="020B0604020202020204" pitchFamily="34" charset="0"/>
                <a:hlinkClick r:id="rId3"/>
              </a:rPr>
              <a:t>https://www.garten-meister.de</a:t>
            </a:r>
            <a:r>
              <a:rPr lang="de-DE" sz="1800" dirty="0">
                <a:solidFill>
                  <a:srgbClr val="0D0D0D"/>
                </a:solidFill>
                <a:latin typeface="Arial" panose="020B0604020202020204" pitchFamily="34" charset="0"/>
                <a:ea typeface="Arial" panose="020B0604020202020204" pitchFamily="34" charset="0"/>
              </a:rPr>
              <a:t> oder </a:t>
            </a:r>
            <a:r>
              <a:rPr lang="de-DE" sz="1800" dirty="0">
                <a:solidFill>
                  <a:srgbClr val="0D0D0D"/>
                </a:solidFill>
                <a:latin typeface="Arial" panose="020B0604020202020204" pitchFamily="34" charset="0"/>
                <a:ea typeface="Arial" panose="020B0604020202020204" pitchFamily="34" charset="0"/>
                <a:hlinkClick r:id="rId4"/>
              </a:rPr>
              <a:t>https://www.ab-spezialbau.de</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4. AGB &amp; Haftungsausschluss</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AGB oder ein Haftungsausschluss kann dazu beitragen das Risiko von rechtlichen Streitigkeiten zu verringern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indem es die Bedingungen einer Zusammenarbeit aufzeigt</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und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die Haftung für bestimmte Inhalte oder Handlungen auf Ihrer Website begrenzt.</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5. Was gibt es rechtlich zu beachten?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5246A91-4969-01F9-2276-F3A785E84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2030049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677789"/>
          </a:xfrm>
        </p:spPr>
        <p:txBody>
          <a:bodyPr/>
          <a:lstStyle/>
          <a:p>
            <a:pPr lvl="1"/>
            <a:r>
              <a:rPr lang="de-DE" sz="2000" dirty="0">
                <a:latin typeface="Arial" panose="020B0604020202020204" pitchFamily="34" charset="0"/>
                <a:cs typeface="Arial" panose="020B0604020202020204" pitchFamily="34" charset="0"/>
              </a:rPr>
              <a:t>Wollen wir uns „duzen“ oder „Siezen“?</a:t>
            </a:r>
          </a:p>
          <a:p>
            <a:pPr lvl="1"/>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Pausenzeiten (nach Punkt 6 und nach Punkt 10?)</a:t>
            </a:r>
          </a:p>
          <a:p>
            <a:pPr lvl="1"/>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Kurze Vorstellung: </a:t>
            </a:r>
            <a:br>
              <a:rPr lang="de-DE" sz="2000" dirty="0">
                <a:latin typeface="Arial" panose="020B0604020202020204" pitchFamily="34" charset="0"/>
                <a:cs typeface="Arial" panose="020B0604020202020204" pitchFamily="34" charset="0"/>
              </a:rPr>
            </a:b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 Wie heißen Sie? </a:t>
            </a:r>
            <a:br>
              <a:rPr lang="de-DE" sz="2000" dirty="0">
                <a:latin typeface="Arial" panose="020B0604020202020204" pitchFamily="34" charset="0"/>
                <a:cs typeface="Arial" panose="020B0604020202020204" pitchFamily="34" charset="0"/>
              </a:rPr>
            </a:b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 Woher kommen Sie? </a:t>
            </a:r>
            <a:br>
              <a:rPr lang="de-DE" sz="2000" dirty="0">
                <a:latin typeface="Arial" panose="020B0604020202020204" pitchFamily="34" charset="0"/>
                <a:cs typeface="Arial" panose="020B0604020202020204" pitchFamily="34" charset="0"/>
              </a:rPr>
            </a:b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 Was ist Ihr Gründungsvorhaben?</a:t>
            </a:r>
            <a:br>
              <a:rPr lang="de-DE" sz="2000" dirty="0">
                <a:latin typeface="Arial" panose="020B0604020202020204" pitchFamily="34" charset="0"/>
                <a:cs typeface="Arial" panose="020B0604020202020204" pitchFamily="34" charset="0"/>
              </a:rPr>
            </a:b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 Welche Erwartung haben Sie an das Seminar?</a:t>
            </a:r>
            <a:br>
              <a:rPr lang="de-DE" sz="2000" dirty="0">
                <a:latin typeface="Arial" panose="020B0604020202020204" pitchFamily="34" charset="0"/>
                <a:cs typeface="Arial" panose="020B0604020202020204" pitchFamily="34" charset="0"/>
              </a:rPr>
            </a:b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 Was wissen Sie bereits über das Thema?</a:t>
            </a:r>
          </a:p>
          <a:p>
            <a:pPr lvl="1"/>
            <a:endParaRPr lang="de-DE" sz="2000" dirty="0"/>
          </a:p>
          <a:p>
            <a:pPr marL="457200" lvl="1" indent="0">
              <a:buNone/>
            </a:pPr>
            <a:br>
              <a:rPr lang="de-DE" sz="2400" dirty="0"/>
            </a:br>
            <a:endParaRPr lang="de-DE" sz="2400" dirty="0"/>
          </a:p>
          <a:p>
            <a:pPr marL="457200" lvl="1" indent="0">
              <a:buNone/>
            </a:pPr>
            <a:endParaRPr lang="de-DE" dirty="0"/>
          </a:p>
        </p:txBody>
      </p:sp>
      <p:sp>
        <p:nvSpPr>
          <p:cNvPr id="5" name="Titel 4"/>
          <p:cNvSpPr>
            <a:spLocks noGrp="1"/>
          </p:cNvSpPr>
          <p:nvPr>
            <p:ph type="title"/>
          </p:nvPr>
        </p:nvSpPr>
        <p:spPr/>
        <p:txBody>
          <a:bodyPr/>
          <a:lstStyle/>
          <a:p>
            <a:r>
              <a:rPr lang="de-DE" dirty="0"/>
              <a:t>Vorstellungsrunde</a:t>
            </a:r>
          </a:p>
        </p:txBody>
      </p:sp>
      <p:pic>
        <p:nvPicPr>
          <p:cNvPr id="2" name="Grafik 1">
            <a:extLst>
              <a:ext uri="{FF2B5EF4-FFF2-40B4-BE49-F238E27FC236}">
                <a16:creationId xmlns:a16="http://schemas.microsoft.com/office/drawing/2014/main" id="{FF1692C0-50CD-A575-9449-F1601CEB7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2017321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5. Barrierefreiheit:</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In einigen Ländern gibt es Gesetze und Vorschriften die sicherstellen sollen, dass Websites barrierefrei sind.</a:t>
            </a:r>
          </a:p>
          <a:p>
            <a:pPr marL="0" indent="0">
              <a:lnSpc>
                <a:spcPct val="115000"/>
              </a:lnSpc>
              <a:spcBef>
                <a:spcPts val="1500"/>
              </a:spcBef>
              <a:buNone/>
            </a:pP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1. BITU/EU-Richtlinie: </a:t>
            </a:r>
            <a:r>
              <a:rPr lang="de-DE" sz="1800" dirty="0" err="1">
                <a:solidFill>
                  <a:srgbClr val="0D0D0D"/>
                </a:solidFill>
                <a:latin typeface="Arial" panose="020B0604020202020204" pitchFamily="34" charset="0"/>
                <a:ea typeface="Roboto" panose="02000000000000000000" pitchFamily="2" charset="0"/>
                <a:cs typeface="Arial" panose="020B0604020202020204" pitchFamily="34" charset="0"/>
              </a:rPr>
              <a:t>für</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dirty="0" err="1">
                <a:solidFill>
                  <a:srgbClr val="0D0D0D"/>
                </a:solidFill>
                <a:latin typeface="Arial" panose="020B0604020202020204" pitchFamily="34" charset="0"/>
                <a:ea typeface="Roboto" panose="02000000000000000000" pitchFamily="2" charset="0"/>
                <a:cs typeface="Arial" panose="020B0604020202020204" pitchFamily="34" charset="0"/>
              </a:rPr>
              <a:t>Behörden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Kommunen, </a:t>
            </a:r>
            <a:r>
              <a:rPr lang="de-DE" sz="1800" dirty="0" err="1">
                <a:solidFill>
                  <a:srgbClr val="0D0D0D"/>
                </a:solidFill>
                <a:latin typeface="Arial" panose="020B0604020202020204" pitchFamily="34" charset="0"/>
                <a:ea typeface="Roboto" panose="02000000000000000000" pitchFamily="2" charset="0"/>
                <a:cs typeface="Arial" panose="020B0604020202020204" pitchFamily="34" charset="0"/>
              </a:rPr>
              <a:t>öffentliche</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Einrichtungen </a:t>
            </a:r>
            <a:b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b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2. BFSG seit 06/25: </a:t>
            </a:r>
            <a:r>
              <a:rPr lang="de-DE" sz="1800" dirty="0" err="1">
                <a:solidFill>
                  <a:srgbClr val="0D0D0D"/>
                </a:solidFill>
                <a:latin typeface="Arial" panose="020B0604020202020204" pitchFamily="34" charset="0"/>
                <a:ea typeface="Roboto" panose="02000000000000000000" pitchFamily="2" charset="0"/>
                <a:cs typeface="Arial" panose="020B0604020202020204" pitchFamily="34" charset="0"/>
              </a:rPr>
              <a:t>für</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B2C, </a:t>
            </a:r>
            <a:r>
              <a:rPr lang="de-DE" sz="1800" dirty="0" err="1">
                <a:solidFill>
                  <a:srgbClr val="0D0D0D"/>
                </a:solidFill>
                <a:latin typeface="Arial" panose="020B0604020202020204" pitchFamily="34" charset="0"/>
                <a:ea typeface="Roboto" panose="02000000000000000000" pitchFamily="2" charset="0"/>
                <a:cs typeface="Arial" panose="020B0604020202020204" pitchFamily="34" charset="0"/>
              </a:rPr>
              <a:t>über</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10 MA oder </a:t>
            </a:r>
            <a:r>
              <a:rPr lang="de-DE" sz="1800" dirty="0" err="1">
                <a:solidFill>
                  <a:srgbClr val="0D0D0D"/>
                </a:solidFill>
                <a:latin typeface="Arial" panose="020B0604020202020204" pitchFamily="34" charset="0"/>
                <a:ea typeface="Roboto" panose="02000000000000000000" pitchFamily="2" charset="0"/>
                <a:cs typeface="Arial" panose="020B0604020202020204" pitchFamily="34" charset="0"/>
              </a:rPr>
              <a:t>über</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2 Millionen Umsatz: z.B. Shops, Buchungsportale, Ticketportale, Banking</a:t>
            </a:r>
          </a:p>
          <a:p>
            <a:pPr marL="0" indent="0">
              <a:lnSpc>
                <a:spcPct val="115000"/>
              </a:lnSpc>
              <a:spcBef>
                <a:spcPts val="1500"/>
              </a:spcBef>
              <a:buNone/>
            </a:pP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z.B. Klare Sprache, Bedienbarkeit, Struktur, Farben, Schriftarten</a:t>
            </a:r>
            <a:r>
              <a:rPr lang="de-DE" sz="1800">
                <a:solidFill>
                  <a:srgbClr val="0D0D0D"/>
                </a:solidFill>
                <a:latin typeface="Arial" panose="020B0604020202020204" pitchFamily="34" charset="0"/>
                <a:ea typeface="Roboto" panose="02000000000000000000" pitchFamily="2" charset="0"/>
                <a:cs typeface="Arial" panose="020B0604020202020204" pitchFamily="34" charset="0"/>
              </a:rPr>
              <a:t>, Meta-Daten</a:t>
            </a:r>
            <a:endParaRPr lang="de-DE" sz="1800" dirty="0">
              <a:solidFill>
                <a:srgbClr val="0D0D0D"/>
              </a:solidFill>
              <a:latin typeface="Arial" panose="020B0604020202020204" pitchFamily="34" charset="0"/>
              <a:ea typeface="Roboto" panose="02000000000000000000" pitchFamily="2" charset="0"/>
              <a:cs typeface="Arial" panose="020B0604020202020204" pitchFamily="34" charset="0"/>
            </a:endParaRPr>
          </a:p>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Es ist wichtig, dass Sie sich mit den lokalen Gesetzen und Vorschriften vertraut machen und gegebenenfalls rechtliche Beratung einholen um sicher zu sein, dass Ihre Website allen rechtlichen Anforderungen entspricht.</a:t>
            </a: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5. Was gibt es rechtlich zu beachten?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91B8F94-E371-976B-A694-021105112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459245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latin typeface="Arial" panose="020B0604020202020204" pitchFamily="34" charset="0"/>
                <a:ea typeface="Arial" panose="020B0604020202020204" pitchFamily="34" charset="0"/>
              </a:rPr>
              <a:t>6. Welche Inhalte machen auf einer Unternehmenswebsite Sinn?</a:t>
            </a:r>
            <a:br>
              <a:rPr lang="de-DE" dirty="0"/>
            </a:br>
            <a:endParaRPr lang="de-DE" dirty="0"/>
          </a:p>
        </p:txBody>
      </p:sp>
      <p:pic>
        <p:nvPicPr>
          <p:cNvPr id="2" name="Grafik 1">
            <a:extLst>
              <a:ext uri="{FF2B5EF4-FFF2-40B4-BE49-F238E27FC236}">
                <a16:creationId xmlns:a16="http://schemas.microsoft.com/office/drawing/2014/main" id="{B0F77E67-9C2E-8D4F-4071-3800E49BB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90" y="6141157"/>
            <a:ext cx="6549802" cy="716844"/>
          </a:xfrm>
          <a:prstGeom prst="rect">
            <a:avLst/>
          </a:prstGeom>
        </p:spPr>
      </p:pic>
    </p:spTree>
    <p:extLst>
      <p:ext uri="{BB962C8B-B14F-4D97-AF65-F5344CB8AC3E}">
        <p14:creationId xmlns:p14="http://schemas.microsoft.com/office/powerpoint/2010/main" val="15952424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r>
              <a:rPr lang="de-DE" sz="3200" dirty="0">
                <a:solidFill>
                  <a:srgbClr val="0D0D0D"/>
                </a:solidFill>
                <a:latin typeface="Arial" panose="020B0604020202020204" pitchFamily="34" charset="0"/>
              </a:rPr>
              <a:t>Auf einer Website für Unternehmen sollten verschiedene Arten von Inhalten präsentiert werden um die Bedürfnisse der Besucher zu erfüllen und die Ziele des Unternehmens zu unterstützen. </a:t>
            </a:r>
          </a:p>
          <a:p>
            <a:pPr marL="0" indent="0">
              <a:lnSpc>
                <a:spcPct val="115000"/>
              </a:lnSpc>
              <a:spcBef>
                <a:spcPts val="1500"/>
              </a:spcBef>
              <a:buNone/>
            </a:pPr>
            <a:r>
              <a:rPr lang="de-DE" sz="3200" u="sng" dirty="0">
                <a:solidFill>
                  <a:srgbClr val="0D0D0D"/>
                </a:solidFill>
                <a:latin typeface="Arial" panose="020B0604020202020204" pitchFamily="34" charset="0"/>
              </a:rPr>
              <a:t>9 Beispiele</a:t>
            </a:r>
            <a:r>
              <a:rPr lang="de-DE" sz="3200" dirty="0">
                <a:solidFill>
                  <a:srgbClr val="0D0D0D"/>
                </a:solidFill>
                <a:latin typeface="Arial" panose="020B0604020202020204" pitchFamily="34" charset="0"/>
              </a:rPr>
              <a:t> von Inhalten, die auf einer Website für Unternehmen sinnvoll sind</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865D08F-195F-036A-E21C-0A50D96A0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5026964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Bef>
                <a:spcPts val="1500"/>
              </a:spcBef>
              <a:buNone/>
            </a:pPr>
            <a:r>
              <a:rPr lang="de-DE" sz="1800" b="1" u="none" strike="noStrike" dirty="0">
                <a:effectLst/>
                <a:latin typeface="Arial" panose="020B0604020202020204" pitchFamily="34" charset="0"/>
                <a:ea typeface="Arial" panose="020B0604020202020204" pitchFamily="34" charset="0"/>
              </a:rPr>
              <a:t>1. Startseite:</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Die Startseite ist die erste Seite, die Besucher sehen und hier sollte es eine Einleitung geben, die den Besucher direkt anspricht und be</a:t>
            </a:r>
            <a:r>
              <a:rPr lang="de-DE" sz="1800" dirty="0">
                <a:latin typeface="Arial" panose="020B0604020202020204" pitchFamily="34" charset="0"/>
                <a:ea typeface="Arial" panose="020B0604020202020204" pitchFamily="34" charset="0"/>
              </a:rPr>
              <a:t>i seinem Wunsch oder Problem abholt.</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Sie kann z.B. eine kurze Unternehmensbeschreibung, Angebote, Links zu wichtigen Unterseiten und aktuelle Angebote enthalten.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Bei einem Onepager kann die Seite auch länger sein, da dort alle Informationen, die normalerweise auf Unterseiten verteilt wären, abgebildet werden. Dies aber in einer abgespeckten Version.</a:t>
            </a:r>
          </a:p>
          <a:p>
            <a:pPr marL="0" lvl="0" indent="0">
              <a:lnSpc>
                <a:spcPct val="115000"/>
              </a:lnSpc>
              <a:spcBef>
                <a:spcPts val="1500"/>
              </a:spcBef>
              <a:buNone/>
            </a:pPr>
            <a:r>
              <a:rPr lang="de-DE" sz="1800" u="sng" dirty="0">
                <a:effectLst/>
                <a:latin typeface="Arial" panose="020B0604020202020204" pitchFamily="34" charset="0"/>
                <a:ea typeface="Arial" panose="020B0604020202020204" pitchFamily="34" charset="0"/>
              </a:rPr>
              <a:t>Beispiel</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2"/>
              </a:rPr>
              <a:t>https://e-horn-jena.com/elektriker-jena/</a:t>
            </a:r>
            <a:r>
              <a:rPr lang="de-DE" sz="1800" dirty="0">
                <a:effectLst/>
                <a:latin typeface="Arial" panose="020B0604020202020204" pitchFamily="34" charset="0"/>
                <a:ea typeface="Arial" panose="020B0604020202020204" pitchFamily="34" charset="0"/>
              </a:rPr>
              <a:t>, Onepager: </a:t>
            </a:r>
            <a:r>
              <a:rPr lang="de-DE" sz="1800" u="sng" dirty="0">
                <a:solidFill>
                  <a:srgbClr val="0000FF"/>
                </a:solidFill>
                <a:effectLst/>
                <a:latin typeface="Arial" panose="020B0604020202020204" pitchFamily="34" charset="0"/>
                <a:ea typeface="Arial" panose="020B0604020202020204" pitchFamily="34" charset="0"/>
                <a:hlinkClick r:id="rId3"/>
              </a:rPr>
              <a:t>https://immobilien-cfi.de</a:t>
            </a: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114AF91-451A-5F05-C4B3-52F682565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6783605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2. Über uns:</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Eine Seite, die Informationen z.B. über das Unternehmen, seine Geschichte, Mission, Werte, Teammitglieder bietet.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Dies hilft dabei Vertrauen durch Sympathie</a:t>
            </a:r>
            <a:r>
              <a:rPr lang="de-DE" sz="1800" dirty="0">
                <a:latin typeface="Arial" panose="020B0604020202020204" pitchFamily="34" charset="0"/>
                <a:ea typeface="Arial" panose="020B0604020202020204" pitchFamily="34" charset="0"/>
              </a:rPr>
              <a:t> sowie </a:t>
            </a:r>
            <a:r>
              <a:rPr lang="de-DE" sz="1800" u="none" strike="noStrike" dirty="0">
                <a:effectLst/>
                <a:latin typeface="Arial" panose="020B0604020202020204" pitchFamily="34" charset="0"/>
                <a:ea typeface="Arial" panose="020B0604020202020204" pitchFamily="34" charset="0"/>
              </a:rPr>
              <a:t>Persönlichkeit bei den Besuchern aufzubauen und das Unternehmen menschlicher bzw. authentischer zu gestalten.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i="1" u="none" strike="noStrike" dirty="0">
                <a:effectLst/>
                <a:latin typeface="Arial" panose="020B0604020202020204" pitchFamily="34" charset="0"/>
                <a:ea typeface="Arial" panose="020B0604020202020204" pitchFamily="34" charset="0"/>
              </a:rPr>
              <a:t>„Menschen kaufen von Menschen.“</a:t>
            </a:r>
            <a:br>
              <a:rPr lang="de-DE" sz="1800" i="1" dirty="0">
                <a:latin typeface="Arial" panose="020B0604020202020204" pitchFamily="34" charset="0"/>
                <a:ea typeface="Arial" panose="020B0604020202020204" pitchFamily="34" charset="0"/>
              </a:rPr>
            </a:br>
            <a:br>
              <a:rPr lang="de-DE" sz="1800" i="1" dirty="0">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1:</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https://ibnw.de/ueber-uns/</a:t>
            </a:r>
            <a:br>
              <a:rPr lang="de-DE" sz="1800" u="sng" dirty="0">
                <a:solidFill>
                  <a:srgbClr val="0000FF"/>
                </a:solidFill>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2: </a:t>
            </a:r>
            <a:r>
              <a:rPr lang="de-DE" sz="1800" u="sng" dirty="0">
                <a:effectLst/>
                <a:latin typeface="Arial" panose="020B0604020202020204" pitchFamily="34" charset="0"/>
                <a:ea typeface="Arial" panose="020B0604020202020204" pitchFamily="34" charset="0"/>
                <a:hlinkClick r:id="rId3"/>
              </a:rPr>
              <a:t>https://ksh-leipzig.de</a:t>
            </a:r>
            <a:br>
              <a:rPr lang="de-DE" sz="1800" u="sng" dirty="0">
                <a:solidFill>
                  <a:srgbClr val="0000FF"/>
                </a:solidFill>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3:</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4"/>
              </a:rPr>
              <a:t>https://optiker-winkler.de/#ueber-uns</a:t>
            </a:r>
            <a:br>
              <a:rPr lang="de-DE" sz="1800" dirty="0">
                <a:effectLst/>
                <a:latin typeface="Arial" panose="020B0604020202020204" pitchFamily="34" charset="0"/>
                <a:ea typeface="Arial" panose="020B0604020202020204" pitchFamily="34" charset="0"/>
              </a:rPr>
            </a:b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5A4E00AA-E785-179D-5C52-B6470A608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4824172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98956" y="1320383"/>
            <a:ext cx="9469438" cy="5419084"/>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3. Produkte / Leistungen</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Eine Beschreibung der angebotenen Produkte und Dienstleistungen, einschließlich bei Bedarf Bilder, Preise, Spezifikationen. Dies hilft den Besuchern dabei</a:t>
            </a:r>
            <a:r>
              <a:rPr lang="de-DE" sz="1800" dirty="0">
                <a:latin typeface="Arial" panose="020B0604020202020204" pitchFamily="34" charset="0"/>
                <a:ea typeface="Arial" panose="020B0604020202020204" pitchFamily="34" charset="0"/>
              </a:rPr>
              <a:t> </a:t>
            </a:r>
            <a:r>
              <a:rPr lang="de-DE" sz="1800" u="none" strike="noStrike" dirty="0">
                <a:effectLst/>
                <a:latin typeface="Arial" panose="020B0604020202020204" pitchFamily="34" charset="0"/>
                <a:ea typeface="Arial" panose="020B0604020202020204" pitchFamily="34" charset="0"/>
              </a:rPr>
              <a:t>die Produkte und Dienstleistungen besser zu verstehen und informierte Kaufentscheidungen zu treffen.</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1</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https://buettner-trockeneis.de/trockeneisstrahlgeraete-kaufen-mieten/</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2</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3"/>
              </a:rPr>
              <a:t>https://zahnaerztin-wenzel.de/leistungen/</a:t>
            </a:r>
            <a:br>
              <a:rPr lang="de-DE" sz="1800" dirty="0">
                <a:latin typeface="Arial" panose="020B0604020202020204" pitchFamily="34" charset="0"/>
              </a:rPr>
            </a:br>
            <a:r>
              <a:rPr lang="de-DE" sz="1800" u="sng" dirty="0">
                <a:latin typeface="Arial" panose="020B0604020202020204" pitchFamily="34" charset="0"/>
              </a:rPr>
              <a:t>Beispiel 3</a:t>
            </a:r>
            <a:r>
              <a:rPr lang="de-DE" sz="1800" dirty="0">
                <a:latin typeface="Arial" panose="020B0604020202020204" pitchFamily="34" charset="0"/>
              </a:rPr>
              <a:t>: </a:t>
            </a:r>
            <a:r>
              <a:rPr lang="de-DE" sz="1800" dirty="0">
                <a:latin typeface="Arial" panose="020B0604020202020204" pitchFamily="34" charset="0"/>
                <a:hlinkClick r:id="rId4"/>
              </a:rPr>
              <a:t>https://friseur-sibel-leipzig.de</a:t>
            </a:r>
            <a:endParaRPr lang="de-DE" sz="1800" dirty="0">
              <a:latin typeface="Arial" panose="020B0604020202020204" pitchFamily="34" charset="0"/>
            </a:endParaRPr>
          </a:p>
          <a:p>
            <a:pPr marL="0" lvl="0" indent="0">
              <a:lnSpc>
                <a:spcPct val="115000"/>
              </a:lnSpc>
              <a:buNone/>
            </a:pPr>
            <a:r>
              <a:rPr lang="de-DE" sz="1800" dirty="0">
                <a:latin typeface="Arial" panose="020B0604020202020204" pitchFamily="34" charset="0"/>
                <a:ea typeface="Arial" panose="020B0604020202020204" pitchFamily="34" charset="0"/>
              </a:rPr>
              <a:t>In diesem Zusammenhang sind auch </a:t>
            </a:r>
            <a:r>
              <a:rPr lang="de-DE" sz="1800" u="sng" dirty="0">
                <a:latin typeface="Arial" panose="020B0604020202020204" pitchFamily="34" charset="0"/>
                <a:ea typeface="Arial" panose="020B0604020202020204" pitchFamily="34" charset="0"/>
              </a:rPr>
              <a:t>Referenzen</a:t>
            </a:r>
            <a:r>
              <a:rPr lang="de-DE" sz="1800" dirty="0">
                <a:latin typeface="Arial" panose="020B0604020202020204" pitchFamily="34" charset="0"/>
                <a:ea typeface="Arial" panose="020B0604020202020204" pitchFamily="34" charset="0"/>
              </a:rPr>
              <a:t> zu berücksichtigen:</a:t>
            </a:r>
          </a:p>
          <a:p>
            <a:pPr marL="0" lvl="0" indent="0">
              <a:lnSpc>
                <a:spcPct val="115000"/>
              </a:lnSpc>
              <a:buNone/>
            </a:pPr>
            <a:r>
              <a:rPr lang="de-DE" sz="1800" u="sng" dirty="0">
                <a:effectLst/>
                <a:latin typeface="Arial" panose="020B0604020202020204" pitchFamily="34" charset="0"/>
                <a:ea typeface="Arial" panose="020B0604020202020204" pitchFamily="34" charset="0"/>
              </a:rPr>
              <a:t>Beispiel 1</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5"/>
              </a:rPr>
              <a:t>https://gala-jentsch.de/referenzen/</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2</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6"/>
              </a:rPr>
              <a:t>https://baudienstleistungen-rothe.de</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3:</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7"/>
              </a:rPr>
              <a:t>https://tischlerei-haake.de/leistungen/</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4</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8"/>
              </a:rPr>
              <a:t>https://werndl-innenausbau.de</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5:</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9"/>
              </a:rPr>
              <a:t>https://gs-automatisierungstechnik.de</a:t>
            </a: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3A4DFA5-5C1C-11C8-759D-4E8439204C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8834546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4. Downloads:</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Das Bereitstellen von nützlichen Infos wie Leitfäden</a:t>
            </a:r>
            <a:r>
              <a:rPr lang="de-DE" sz="1800" dirty="0">
                <a:latin typeface="Arial" panose="020B0604020202020204" pitchFamily="34" charset="0"/>
                <a:ea typeface="Arial" panose="020B0604020202020204" pitchFamily="34" charset="0"/>
              </a:rPr>
              <a:t> </a:t>
            </a:r>
            <a:r>
              <a:rPr lang="de-DE" sz="1800" u="none" strike="noStrike" dirty="0">
                <a:effectLst/>
                <a:latin typeface="Arial" panose="020B0604020202020204" pitchFamily="34" charset="0"/>
                <a:ea typeface="Arial" panose="020B0604020202020204" pitchFamily="34" charset="0"/>
              </a:rPr>
              <a:t>oder Hilfestellungen kann den Besuchern zusätzlichen Mehrwert bieten und sie dazu ermutigen sich weiter mit dem Unternehmen zu beschäftigen.</a:t>
            </a:r>
          </a:p>
          <a:p>
            <a:pPr marL="0" lvl="0" indent="0">
              <a:lnSpc>
                <a:spcPct val="115000"/>
              </a:lnSpc>
              <a:buNone/>
            </a:pPr>
            <a:r>
              <a:rPr lang="de-DE" sz="1800" u="sng" dirty="0">
                <a:effectLst/>
                <a:latin typeface="Arial" panose="020B0604020202020204" pitchFamily="34" charset="0"/>
                <a:ea typeface="Arial" panose="020B0604020202020204" pitchFamily="34" charset="0"/>
              </a:rPr>
              <a:t>Beispiel</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https://1a-online.com/downloads/</a:t>
            </a:r>
            <a:r>
              <a:rPr lang="de-DE" sz="1800" dirty="0">
                <a:effectLst/>
                <a:latin typeface="Arial" panose="020B0604020202020204" pitchFamily="34" charset="0"/>
                <a:ea typeface="Arial" panose="020B0604020202020204" pitchFamily="34" charset="0"/>
              </a:rPr>
              <a:t> </a:t>
            </a: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26A323EB-8863-381B-2665-9A7463FA0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107845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98956" y="1301995"/>
            <a:ext cx="9469438" cy="5460049"/>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5. Kundenstimmen: </a:t>
            </a:r>
            <a:br>
              <a:rPr lang="de-DE" sz="1800" b="1" u="none" strike="noStrike" dirty="0">
                <a:effectLst/>
                <a:latin typeface="Arial" panose="020B0604020202020204" pitchFamily="34" charset="0"/>
                <a:ea typeface="Arial" panose="020B0604020202020204" pitchFamily="34" charset="0"/>
              </a:rPr>
            </a:br>
            <a:br>
              <a:rPr lang="de-DE" sz="1800" b="1"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Bewertungen, Testimonials und Fallstudien von zufriedenen Kunden können potenzielle Kunden überzeugen und Vertrauen aufbauen. Auch Kundenlogos von gewerblichen und bekannten Unternehmen können eingebunden werden.</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Diese Inhalte sollten authentisch und aussagekräftig sein und zeigen wie das Unternehmen den Kunden geholfen hat ihre Probleme zu lösen.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Am besten funktioniert das mit der Einbindung eines externen Dienstes wie z.B. Google oder </a:t>
            </a:r>
            <a:r>
              <a:rPr lang="de-DE" sz="1800" u="none" strike="noStrike" dirty="0">
                <a:solidFill>
                  <a:srgbClr val="0D0D0D"/>
                </a:solidFill>
                <a:effectLst/>
                <a:latin typeface="Arial" panose="020B0604020202020204" pitchFamily="34" charset="0"/>
                <a:ea typeface="Arial" panose="020B0604020202020204" pitchFamily="34" charset="0"/>
                <a:hlinkClick r:id="rId2"/>
              </a:rPr>
              <a:t>Proven Expert </a:t>
            </a:r>
            <a:r>
              <a:rPr lang="de-DE" sz="1800" u="none" strike="noStrike" dirty="0">
                <a:solidFill>
                  <a:srgbClr val="0D0D0D"/>
                </a:solidFill>
                <a:effectLst/>
                <a:latin typeface="Arial" panose="020B0604020202020204" pitchFamily="34" charset="0"/>
                <a:ea typeface="Arial" panose="020B0604020202020204" pitchFamily="34" charset="0"/>
              </a:rPr>
              <a:t>etc. Je nach Branche gibt es verschiedene Bewertungsportale, die Sie kostenlos oder auch kostenpflichtig nutzen können. Aber auch hier gilt: eine Investition wird sich langfristig lohnen!</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1</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3"/>
              </a:rPr>
              <a:t>https://htb-schmidt.de</a:t>
            </a:r>
            <a:br>
              <a:rPr lang="de-DE" sz="1800" u="sng" dirty="0">
                <a:solidFill>
                  <a:srgbClr val="0000FF"/>
                </a:solidFill>
                <a:latin typeface="Arial" panose="020B0604020202020204" pitchFamily="34" charset="0"/>
                <a:ea typeface="Arial" panose="020B0604020202020204" pitchFamily="34" charset="0"/>
              </a:rPr>
            </a:br>
            <a:r>
              <a:rPr lang="de-DE" sz="1800" u="sng" dirty="0">
                <a:latin typeface="Arial" panose="020B0604020202020204" pitchFamily="34" charset="0"/>
                <a:ea typeface="Arial" panose="020B0604020202020204" pitchFamily="34" charset="0"/>
              </a:rPr>
              <a:t>Beispiel 2</a:t>
            </a:r>
            <a:r>
              <a:rPr lang="de-DE" sz="1800" dirty="0">
                <a:latin typeface="Arial" panose="020B0604020202020204" pitchFamily="34" charset="0"/>
                <a:ea typeface="Arial" panose="020B0604020202020204" pitchFamily="34" charset="0"/>
              </a:rPr>
              <a:t>: </a:t>
            </a:r>
            <a:r>
              <a:rPr lang="de-DE" sz="1800" dirty="0">
                <a:latin typeface="Arial" panose="020B0604020202020204" pitchFamily="34" charset="0"/>
                <a:ea typeface="Arial" panose="020B0604020202020204" pitchFamily="34" charset="0"/>
                <a:hlinkClick r:id="rId4"/>
              </a:rPr>
              <a:t>https://dls-jena.de</a:t>
            </a:r>
            <a:br>
              <a:rPr lang="de-DE" sz="1800" u="sng" dirty="0">
                <a:solidFill>
                  <a:srgbClr val="0000FF"/>
                </a:solidFill>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3</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5"/>
              </a:rPr>
              <a:t>https://wir-bauen-ihre-website.de</a:t>
            </a:r>
            <a:endParaRPr lang="de-DE" sz="1800" u="none" strike="noStrike"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86DD6F6D-46D6-CAD6-E330-9325864495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61430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dirty="0">
                <a:latin typeface="Arial" panose="020B0604020202020204" pitchFamily="34" charset="0"/>
                <a:ea typeface="Arial" panose="020B0604020202020204" pitchFamily="34" charset="0"/>
              </a:rPr>
              <a:t>6</a:t>
            </a:r>
            <a:r>
              <a:rPr lang="de-DE" sz="1800" b="1" u="none" strike="noStrike" dirty="0">
                <a:effectLst/>
                <a:latin typeface="Arial" panose="020B0604020202020204" pitchFamily="34" charset="0"/>
                <a:ea typeface="Arial" panose="020B0604020202020204" pitchFamily="34" charset="0"/>
              </a:rPr>
              <a:t>. FAQ (Häufig gestellte Fragen):</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Eine Seite bzw. eine Stelle auf der Website mit Antworten auf häufig gestellte Fragen kann Besuchern dabei helfen schnell Antworten auf ihre Fragen zu finden und ihre Bedenken zu klären. Das führt dazu, dass das Unternehmen Zeit spart. Außerdem baut es direkt Vertrauen auf, da der Websitebesucher das Gefühl hat man weiß direkt was in seinem Kopf vorgeht.</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sng" strike="noStrike" dirty="0">
                <a:effectLst/>
                <a:latin typeface="Arial" panose="020B0604020202020204" pitchFamily="34" charset="0"/>
                <a:ea typeface="Arial" panose="020B0604020202020204" pitchFamily="34" charset="0"/>
              </a:rPr>
              <a:t>Beispiel 1</a:t>
            </a:r>
            <a:r>
              <a:rPr lang="de-DE" sz="1800" strike="noStrike" dirty="0">
                <a:effectLst/>
                <a:latin typeface="Arial" panose="020B0604020202020204" pitchFamily="34" charset="0"/>
                <a:ea typeface="Arial" panose="020B0604020202020204" pitchFamily="34" charset="0"/>
              </a:rPr>
              <a:t>:</a:t>
            </a:r>
            <a:r>
              <a:rPr lang="de-DE" sz="1800" u="none" strike="noStrike" dirty="0">
                <a:effectLst/>
                <a:latin typeface="Arial" panose="020B0604020202020204" pitchFamily="34" charset="0"/>
                <a:ea typeface="Arial" panose="020B0604020202020204" pitchFamily="34" charset="0"/>
              </a:rPr>
              <a:t> </a:t>
            </a:r>
            <a:r>
              <a:rPr lang="de-DE" sz="1800" u="none" strike="noStrike" dirty="0">
                <a:solidFill>
                  <a:srgbClr val="0000FF"/>
                </a:solidFill>
                <a:effectLst/>
                <a:latin typeface="Arial" panose="020B0604020202020204" pitchFamily="34" charset="0"/>
                <a:ea typeface="Arial" panose="020B0604020202020204" pitchFamily="34" charset="0"/>
                <a:hlinkClick r:id="rId2"/>
              </a:rPr>
              <a:t>https://meyer-communication.de/faq/</a:t>
            </a:r>
            <a:r>
              <a:rPr lang="de-DE" sz="1800" dirty="0">
                <a:effectLst/>
                <a:latin typeface="Roboto" panose="02000000000000000000" pitchFamily="2" charset="0"/>
                <a:ea typeface="Roboto" panose="02000000000000000000" pitchFamily="2" charset="0"/>
                <a:cs typeface="Roboto" panose="02000000000000000000" pitchFamily="2" charset="0"/>
              </a:rPr>
              <a:t> </a:t>
            </a:r>
            <a:br>
              <a:rPr lang="de-DE" sz="1800" dirty="0">
                <a:effectLst/>
                <a:latin typeface="Roboto" panose="02000000000000000000" pitchFamily="2" charset="0"/>
                <a:ea typeface="Roboto" panose="02000000000000000000" pitchFamily="2" charset="0"/>
                <a:cs typeface="Roboto" panose="02000000000000000000" pitchFamily="2" charset="0"/>
              </a:rPr>
            </a:br>
            <a:r>
              <a:rPr lang="de-DE" sz="1800" u="sng" dirty="0">
                <a:effectLst/>
                <a:latin typeface="Arial" panose="020B0604020202020204" pitchFamily="34" charset="0"/>
                <a:ea typeface="Roboto" panose="02000000000000000000" pitchFamily="2" charset="0"/>
                <a:cs typeface="Arial" panose="020B0604020202020204" pitchFamily="34" charset="0"/>
              </a:rPr>
              <a:t>Beispiel 2</a:t>
            </a:r>
            <a:r>
              <a:rPr lang="de-DE" sz="1800" dirty="0">
                <a:effectLst/>
                <a:latin typeface="Arial" panose="020B0604020202020204" pitchFamily="34" charset="0"/>
                <a:ea typeface="Roboto" panose="02000000000000000000" pitchFamily="2" charset="0"/>
                <a:cs typeface="Arial" panose="020B0604020202020204" pitchFamily="34" charset="0"/>
              </a:rPr>
              <a:t>: </a:t>
            </a:r>
            <a:r>
              <a:rPr lang="de-DE" sz="1800" dirty="0">
                <a:effectLst/>
                <a:latin typeface="Arial" panose="020B0604020202020204" pitchFamily="34" charset="0"/>
                <a:ea typeface="Roboto" panose="02000000000000000000" pitchFamily="2" charset="0"/>
                <a:cs typeface="Arial" panose="020B0604020202020204" pitchFamily="34" charset="0"/>
                <a:hlinkClick r:id="rId3"/>
              </a:rPr>
              <a:t>https://zahnarzt-dr-linke.de</a:t>
            </a:r>
            <a:br>
              <a:rPr lang="de-DE" sz="1800" dirty="0">
                <a:effectLst/>
                <a:latin typeface="Arial" panose="020B0604020202020204" pitchFamily="34" charset="0"/>
                <a:ea typeface="Roboto" panose="02000000000000000000" pitchFamily="2" charset="0"/>
                <a:cs typeface="Arial" panose="020B0604020202020204" pitchFamily="34" charset="0"/>
              </a:rPr>
            </a:br>
            <a:r>
              <a:rPr lang="de-DE" sz="1800" u="sng" dirty="0">
                <a:effectLst/>
                <a:latin typeface="Arial" panose="020B0604020202020204" pitchFamily="34" charset="0"/>
                <a:ea typeface="Roboto" panose="02000000000000000000" pitchFamily="2" charset="0"/>
                <a:cs typeface="Arial" panose="020B0604020202020204" pitchFamily="34" charset="0"/>
              </a:rPr>
              <a:t>Beispiel 3:</a:t>
            </a:r>
            <a:r>
              <a:rPr lang="de-DE" sz="1800" dirty="0">
                <a:effectLst/>
                <a:latin typeface="Arial" panose="020B0604020202020204" pitchFamily="34" charset="0"/>
                <a:ea typeface="Roboto" panose="02000000000000000000" pitchFamily="2" charset="0"/>
                <a:cs typeface="Arial" panose="020B0604020202020204" pitchFamily="34" charset="0"/>
              </a:rPr>
              <a:t> </a:t>
            </a:r>
            <a:r>
              <a:rPr lang="de-DE" sz="1800" dirty="0">
                <a:effectLst/>
                <a:latin typeface="Arial" panose="020B0604020202020204" pitchFamily="34" charset="0"/>
                <a:ea typeface="Roboto" panose="02000000000000000000" pitchFamily="2" charset="0"/>
                <a:cs typeface="Arial" panose="020B0604020202020204" pitchFamily="34" charset="0"/>
                <a:hlinkClick r:id="rId4"/>
              </a:rPr>
              <a:t>https://rank-recycling.de</a:t>
            </a:r>
            <a:endParaRPr lang="de-DE" sz="1800" dirty="0">
              <a:effectLst/>
              <a:latin typeface="Arial" panose="020B0604020202020204" pitchFamily="34" charset="0"/>
              <a:ea typeface="Roboto" panose="02000000000000000000" pitchFamily="2"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60A3D287-9569-98EB-722C-FE630FEFC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1910300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7. Blog:</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 Blog bietet eine Plattform für informative Artikel, Branchennachrichten, Tipps und vieles mehr. Darüber hinaus um über kommende Veranstaltungen, Aktionen und aktuelle Nachrichten rund um das Unternehmen berichten.</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Dies hilft dabei Besucher anzuziehen und zu binden. Außerdem auch um die Glaubwürdigkeit des Unternehmens in seinem Bereich zu stärken.</a:t>
            </a:r>
            <a:br>
              <a:rPr lang="de-DE" sz="1800" u="none" strike="noStrike" dirty="0">
                <a:latin typeface="Arial" panose="020B0604020202020204" pitchFamily="34" charset="0"/>
                <a:ea typeface="Arial" panose="020B0604020202020204" pitchFamily="34" charset="0"/>
              </a:rPr>
            </a:br>
            <a:br>
              <a:rPr lang="de-DE" sz="1800" u="none" strike="noStrike" dirty="0">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1</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https://comitari.de/hilfreiches/</a:t>
            </a:r>
            <a:br>
              <a:rPr lang="de-DE" sz="1800" u="sng" dirty="0">
                <a:solidFill>
                  <a:srgbClr val="0000FF"/>
                </a:solidFill>
                <a:latin typeface="Arial" panose="020B0604020202020204" pitchFamily="34" charset="0"/>
                <a:ea typeface="Arial" panose="020B0604020202020204" pitchFamily="34" charset="0"/>
              </a:rPr>
            </a:br>
            <a:r>
              <a:rPr lang="de-DE" sz="1800" u="sng" dirty="0">
                <a:latin typeface="Arial" panose="020B0604020202020204" pitchFamily="34" charset="0"/>
              </a:rPr>
              <a:t>Beispiel 2</a:t>
            </a:r>
            <a:r>
              <a:rPr lang="de-DE" sz="1800" dirty="0">
                <a:latin typeface="Arial" panose="020B0604020202020204" pitchFamily="34" charset="0"/>
              </a:rPr>
              <a:t>: </a:t>
            </a:r>
            <a:r>
              <a:rPr lang="de-DE" sz="1800" dirty="0">
                <a:latin typeface="Arial" panose="020B0604020202020204" pitchFamily="34" charset="0"/>
                <a:hlinkClick r:id="rId3"/>
              </a:rPr>
              <a:t>https://coworking-sauer-goerlitz.de</a:t>
            </a:r>
            <a:br>
              <a:rPr lang="de-DE" sz="1800" u="sng" dirty="0">
                <a:solidFill>
                  <a:srgbClr val="0000FF"/>
                </a:solidFill>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3</a:t>
            </a:r>
            <a:r>
              <a:rPr lang="de-DE" sz="1800" dirty="0">
                <a:effectLst/>
                <a:latin typeface="Arial" panose="020B0604020202020204" pitchFamily="34" charset="0"/>
                <a:ea typeface="Arial" panose="020B0604020202020204" pitchFamily="34" charset="0"/>
              </a:rPr>
              <a:t>: </a:t>
            </a:r>
            <a:r>
              <a:rPr lang="de-DE" sz="1800" u="sng" dirty="0">
                <a:solidFill>
                  <a:srgbClr val="0000FF"/>
                </a:solidFill>
                <a:latin typeface="Arial" panose="020B0604020202020204" pitchFamily="34" charset="0"/>
                <a:hlinkClick r:id="rId4"/>
              </a:rPr>
              <a:t>https://berufsmoden-zeulenroda.de/aktuelles/</a:t>
            </a:r>
            <a:endParaRPr lang="de-DE" sz="1800" u="sng" dirty="0">
              <a:solidFill>
                <a:srgbClr val="0000FF"/>
              </a:solidFill>
              <a:latin typeface="Arial" panose="020B0604020202020204" pitchFamily="34" charset="0"/>
            </a:endParaRPr>
          </a:p>
          <a:p>
            <a:pPr marL="0" lvl="0" indent="0">
              <a:lnSpc>
                <a:spcPct val="115000"/>
              </a:lnSpc>
              <a:buNone/>
            </a:pPr>
            <a:endParaRPr lang="de-DE" sz="1800" u="sng" dirty="0">
              <a:solidFill>
                <a:srgbClr val="0000FF"/>
              </a:solidFill>
              <a:latin typeface="Arial" panose="020B0604020202020204" pitchFamily="34" charset="0"/>
            </a:endParaRPr>
          </a:p>
          <a:p>
            <a:pPr marL="0" lvl="0" indent="0">
              <a:lnSpc>
                <a:spcPct val="115000"/>
              </a:lnSpc>
              <a:buNone/>
            </a:pPr>
            <a:r>
              <a:rPr lang="de-DE" sz="1800" u="sng" dirty="0">
                <a:effectLst/>
                <a:latin typeface="Arial" panose="020B0604020202020204" pitchFamily="34" charset="0"/>
                <a:ea typeface="Arial" panose="020B0604020202020204" pitchFamily="34" charset="0"/>
              </a:rPr>
              <a:t>Beispiel „Mini-News“:</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5"/>
              </a:rPr>
              <a:t>https://zahnarztpraxis-stoeckel.de</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6"/>
              </a:rPr>
              <a:t>https://hausarzt-leipzig-rothe.de</a:t>
            </a: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000FF"/>
              </a:solidFill>
              <a:latin typeface="Arial" panose="020B0604020202020204" pitchFamily="34" charset="0"/>
            </a:endParaRPr>
          </a:p>
          <a:p>
            <a:pPr marL="0" lvl="0" indent="0">
              <a:lnSpc>
                <a:spcPct val="115000"/>
              </a:lnSpc>
              <a:buNone/>
            </a:pPr>
            <a:br>
              <a:rPr lang="de-DE" sz="1800" u="sng" dirty="0">
                <a:solidFill>
                  <a:srgbClr val="0000FF"/>
                </a:solidFill>
                <a:latin typeface="Arial" panose="020B0604020202020204" pitchFamily="34" charset="0"/>
                <a:ea typeface="Arial" panose="020B0604020202020204" pitchFamily="34" charset="0"/>
              </a:rPr>
            </a:br>
            <a:endParaRPr lang="de-DE" sz="1800" u="sng" dirty="0">
              <a:solidFill>
                <a:srgbClr val="0000FF"/>
              </a:solidFill>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918587BD-9006-D4A6-E139-FDE99DF364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570632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98956" y="1045678"/>
            <a:ext cx="9469438" cy="5016456"/>
          </a:xfrm>
          <a:prstGeom prst="rect">
            <a:avLst/>
          </a:prstGeom>
        </p:spPr>
        <p:txBody>
          <a:bodyPr/>
          <a:lstStyle/>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Wieso ist eine Website für ein Unternehmen wichtig?</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Was wird benötigt, um eine Website zu betreiben?</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Welche Website-Typen gibt es?</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Worauf sollte man bei der Konzeption einer Website achten? </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Was gibt es rechtlich zu beachten?</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Welche Inhalte machen auf einer Unternehmenswebsite Sinn?</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Wie schafft man Vertrauen auf einer Website?</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Beispiele von schlechten &amp; guten Websites </a:t>
            </a:r>
            <a:endParaRPr lang="de-DE" sz="14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Was ist SEO (Suchmaschinenoptimierung) und wieso ist das wichtig?</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Kostenpflichtige Werbeanzeigen</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Suchverzeichnisse, Branchen- und Telefonbücher</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Google Business Konto / Unternehmensprofil</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Möglichkeiten zur Erstellung einer Website (DIY) / Website erstellen lassen von Webagentur</a:t>
            </a:r>
          </a:p>
          <a:p>
            <a:pPr marL="457200" lvl="1" indent="0">
              <a:buNone/>
            </a:pPr>
            <a:endParaRPr lang="de-DE" dirty="0"/>
          </a:p>
        </p:txBody>
      </p:sp>
      <p:sp>
        <p:nvSpPr>
          <p:cNvPr id="4" name="Titel 3"/>
          <p:cNvSpPr>
            <a:spLocks noGrp="1"/>
          </p:cNvSpPr>
          <p:nvPr>
            <p:ph type="title"/>
          </p:nvPr>
        </p:nvSpPr>
        <p:spPr/>
        <p:txBody>
          <a:bodyPr/>
          <a:lstStyle/>
          <a:p>
            <a:r>
              <a:rPr lang="de-DE" dirty="0"/>
              <a:t>Themenübersicht</a:t>
            </a:r>
          </a:p>
        </p:txBody>
      </p:sp>
      <p:pic>
        <p:nvPicPr>
          <p:cNvPr id="2" name="Grafik 1">
            <a:extLst>
              <a:ext uri="{FF2B5EF4-FFF2-40B4-BE49-F238E27FC236}">
                <a16:creationId xmlns:a16="http://schemas.microsoft.com/office/drawing/2014/main" id="{B1EF1CE8-0C8B-53EB-8EB1-C856D65DE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2606912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8. Karriereseite:</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Eine Unterseite mit Informationen über offene Stellen und Karrieremöglichkeiten. Dies kann potenzielle Bewerber ansprechen und dabei helfen qualifizierte Mitarbeiter/innen zu gewinnen.</a:t>
            </a:r>
            <a:r>
              <a:rPr lang="de-DE" sz="1800" dirty="0">
                <a:effectLst/>
                <a:latin typeface="Roboto" panose="02000000000000000000" pitchFamily="2" charset="0"/>
                <a:ea typeface="Roboto" panose="02000000000000000000" pitchFamily="2" charset="0"/>
                <a:cs typeface="Roboto" panose="02000000000000000000" pitchFamily="2" charset="0"/>
              </a:rPr>
              <a:t>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dirty="0">
                <a:solidFill>
                  <a:srgbClr val="0D0D0D"/>
                </a:solidFill>
                <a:effectLst/>
                <a:highlight>
                  <a:srgbClr val="FFFFFF"/>
                </a:highligh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https://nbw-betonwerk.de/karriere/</a:t>
            </a:r>
            <a:br>
              <a:rPr lang="de-DE" sz="1800" u="sng" dirty="0">
                <a:solidFill>
                  <a:srgbClr val="0000FF"/>
                </a:solidFill>
                <a:effectLst/>
                <a:latin typeface="Arial" panose="020B0604020202020204" pitchFamily="34" charset="0"/>
                <a:ea typeface="Arial" panose="020B0604020202020204" pitchFamily="34" charset="0"/>
              </a:rPr>
            </a:br>
            <a:br>
              <a:rPr lang="de-DE" sz="1800" dirty="0">
                <a:latin typeface="Arial" panose="020B0604020202020204" pitchFamily="34" charset="0"/>
                <a:ea typeface="Arial" panose="020B0604020202020204" pitchFamily="34" charset="0"/>
              </a:rPr>
            </a:br>
            <a:r>
              <a:rPr lang="de-DE" sz="1800" b="1" u="none" strike="noStrike" dirty="0">
                <a:effectLst/>
                <a:latin typeface="Arial" panose="020B0604020202020204" pitchFamily="34" charset="0"/>
                <a:ea typeface="Arial" panose="020B0604020202020204" pitchFamily="34" charset="0"/>
              </a:rPr>
              <a:t>9. Kontaktinformationen:</a:t>
            </a:r>
            <a:r>
              <a:rPr lang="de-DE" sz="1800" u="none" strike="noStrike" dirty="0">
                <a:effectLst/>
                <a:latin typeface="Arial" panose="020B0604020202020204" pitchFamily="34" charset="0"/>
                <a:ea typeface="Arial" panose="020B0604020202020204" pitchFamily="34" charset="0"/>
              </a:rPr>
              <a:t> </a:t>
            </a:r>
            <a:br>
              <a:rPr lang="de-DE" sz="1800" dirty="0">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Eine Seite mit einer Möglichkeit der Kontaktaufnahme oder einer Online-Terminbuchung. In vielen Fällen ist dies das Ziel auf einer Website.</a:t>
            </a:r>
            <a:endParaRPr lang="de-DE" sz="1800" u="none" strike="noStrike" dirty="0">
              <a:latin typeface="Arial" panose="020B0604020202020204" pitchFamily="34" charset="0"/>
              <a:ea typeface="Arial" panose="020B0604020202020204" pitchFamily="34" charset="0"/>
            </a:endParaRPr>
          </a:p>
          <a:p>
            <a:pPr marL="0" lvl="0" indent="0">
              <a:lnSpc>
                <a:spcPct val="115000"/>
              </a:lnSpc>
              <a:buNone/>
            </a:pPr>
            <a:r>
              <a:rPr lang="de-DE" sz="1800" u="sng" dirty="0">
                <a:effectLst/>
                <a:latin typeface="Arial" panose="020B0604020202020204" pitchFamily="34" charset="0"/>
                <a:ea typeface="Arial" panose="020B0604020202020204" pitchFamily="34" charset="0"/>
              </a:rPr>
              <a:t>Beispiele</a:t>
            </a:r>
            <a:r>
              <a:rPr lang="de-DE" sz="1800" dirty="0">
                <a:effectLst/>
                <a:latin typeface="Arial" panose="020B0604020202020204" pitchFamily="34" charset="0"/>
                <a:ea typeface="Arial" panose="020B0604020202020204" pitchFamily="34" charset="0"/>
              </a:rPr>
              <a:t>: </a:t>
            </a:r>
            <a:br>
              <a:rPr lang="de-DE" sz="1800" dirty="0">
                <a:effectLst/>
                <a:latin typeface="Arial" panose="020B0604020202020204" pitchFamily="34" charset="0"/>
                <a:ea typeface="Arial" panose="020B0604020202020204" pitchFamily="34" charset="0"/>
              </a:rPr>
            </a:br>
            <a:r>
              <a:rPr lang="de-DE" sz="1800" u="sng" dirty="0">
                <a:solidFill>
                  <a:srgbClr val="0000FF"/>
                </a:solidFill>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https://asphalttest.de/kontakt/</a:t>
            </a:r>
            <a:br>
              <a:rPr lang="de-DE" sz="1800" u="sng" dirty="0">
                <a:solidFill>
                  <a:srgbClr val="0000FF"/>
                </a:solidFill>
                <a:latin typeface="Arial" panose="020B0604020202020204" pitchFamily="34" charset="0"/>
                <a:ea typeface="Arial" panose="020B0604020202020204" pitchFamily="34" charset="0"/>
              </a:rPr>
            </a:br>
            <a:r>
              <a:rPr lang="de-DE" sz="1800" u="sng" dirty="0">
                <a:solidFill>
                  <a:srgbClr val="0000FF"/>
                </a:solidFill>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https://firma-truebner.de</a:t>
            </a:r>
            <a:br>
              <a:rPr lang="de-DE" sz="1800" u="sng" dirty="0">
                <a:solidFill>
                  <a:srgbClr val="0000FF"/>
                </a:solidFill>
                <a:latin typeface="Arial" panose="020B0604020202020204" pitchFamily="34" charset="0"/>
                <a:ea typeface="Arial" panose="020B0604020202020204" pitchFamily="34" charset="0"/>
              </a:rPr>
            </a:br>
            <a:r>
              <a:rPr lang="de-DE" sz="1800" u="sng" dirty="0">
                <a:solidFill>
                  <a:srgbClr val="0000FF"/>
                </a:solidFill>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https://scheidung-bundesweit.online/scheidungsformular/</a:t>
            </a:r>
            <a:br>
              <a:rPr lang="de-DE" sz="1800" u="sng" dirty="0">
                <a:solidFill>
                  <a:srgbClr val="0000FF"/>
                </a:solidFill>
                <a:latin typeface="Arial" panose="020B0604020202020204" pitchFamily="34" charset="0"/>
                <a:ea typeface="Arial" panose="020B0604020202020204" pitchFamily="34" charset="0"/>
              </a:rPr>
            </a:br>
            <a:r>
              <a:rPr lang="de-DE" sz="1800" u="sng" dirty="0">
                <a:solidFill>
                  <a:srgbClr val="0000FF"/>
                </a:solidFill>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https://rechtsanwalt-kaden-leipzig.de</a:t>
            </a:r>
            <a:endParaRPr lang="de-DE" sz="1800" u="sng" dirty="0">
              <a:solidFill>
                <a:srgbClr val="0000FF"/>
              </a:solidFill>
              <a:latin typeface="Arial" panose="020B0604020202020204" pitchFamily="34" charset="0"/>
              <a:ea typeface="Arial" panose="020B0604020202020204" pitchFamily="34" charset="0"/>
            </a:endParaRPr>
          </a:p>
          <a:p>
            <a:pPr marL="0" lvl="0" indent="0">
              <a:lnSpc>
                <a:spcPct val="115000"/>
              </a:lnSpc>
              <a:buNone/>
            </a:pPr>
            <a:r>
              <a:rPr lang="de-DE" sz="1800" dirty="0">
                <a:latin typeface="Arial" panose="020B0604020202020204" pitchFamily="34" charset="0"/>
                <a:ea typeface="Arial" panose="020B0604020202020204" pitchFamily="34" charset="0"/>
              </a:rPr>
              <a:t>Dazu zählt auch der </a:t>
            </a:r>
            <a:r>
              <a:rPr lang="de-DE" sz="1800" u="sng" dirty="0">
                <a:latin typeface="Arial" panose="020B0604020202020204" pitchFamily="34" charset="0"/>
                <a:ea typeface="Arial" panose="020B0604020202020204" pitchFamily="34" charset="0"/>
              </a:rPr>
              <a:t>Standort</a:t>
            </a:r>
            <a:r>
              <a:rPr lang="de-DE" sz="1800" dirty="0">
                <a:latin typeface="Arial" panose="020B0604020202020204" pitchFamily="34" charset="0"/>
                <a:ea typeface="Arial" panose="020B0604020202020204" pitchFamily="34" charset="0"/>
              </a:rPr>
              <a:t> bzw. die </a:t>
            </a:r>
            <a:r>
              <a:rPr lang="de-DE" sz="1800" u="sng" dirty="0">
                <a:latin typeface="Arial" panose="020B0604020202020204" pitchFamily="34" charset="0"/>
                <a:ea typeface="Arial" panose="020B0604020202020204" pitchFamily="34" charset="0"/>
              </a:rPr>
              <a:t>Anfahrt</a:t>
            </a:r>
            <a:r>
              <a:rPr lang="de-DE" sz="1800" dirty="0">
                <a:latin typeface="Arial" panose="020B0604020202020204" pitchFamily="34" charset="0"/>
                <a:ea typeface="Arial" panose="020B0604020202020204" pitchFamily="34" charset="0"/>
              </a:rPr>
              <a:t>: </a:t>
            </a:r>
            <a:r>
              <a:rPr lang="de-DE" sz="1800" u="sng" dirty="0">
                <a:solidFill>
                  <a:srgbClr val="0000FF"/>
                </a:solidFill>
                <a:latin typeface="Arial" panose="020B0604020202020204" pitchFamily="34" charset="0"/>
                <a:ea typeface="Arial" panose="020B0604020202020204" pitchFamily="34" charset="0"/>
                <a:hlinkClick r:id="rId7"/>
              </a:rPr>
              <a:t>https://zahnarztpraxis-abendroth.de/anfahrt/</a:t>
            </a:r>
            <a:endParaRPr lang="de-DE" sz="1800" u="sng" dirty="0">
              <a:solidFill>
                <a:srgbClr val="0000FF"/>
              </a:solidFill>
              <a:latin typeface="Arial" panose="020B0604020202020204" pitchFamily="34" charset="0"/>
              <a:ea typeface="Arial" panose="020B0604020202020204" pitchFamily="34" charset="0"/>
            </a:endParaRPr>
          </a:p>
          <a:p>
            <a:pPr marL="0" lvl="0" indent="0">
              <a:lnSpc>
                <a:spcPct val="115000"/>
              </a:lnSpc>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E52ECB4-3C01-9549-BE10-95366E6665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958303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br>
              <a:rPr lang="de-DE" sz="1800" b="1" dirty="0">
                <a:latin typeface="Arial" panose="020B0604020202020204" pitchFamily="34" charset="0"/>
                <a:ea typeface="Arial" panose="020B0604020202020204" pitchFamily="34" charset="0"/>
              </a:rPr>
            </a:br>
            <a:br>
              <a:rPr lang="de-DE" sz="1800" b="1" dirty="0">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Auf einer Unternehmenswebsite lassen sich jede Menge nützliche Informationen darstellen, die der entsprechenden Zielgruppe weiterhelfen oder die dazu führen Vertrauen aufzubauen. </a:t>
            </a: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Welche von den vorgestellten Inhalten Sinn machen kommt immer auch stark darauf an, welche Ziele ein Unternehmen verfolgt und was deren Zielgruppe benötigt, um sich zu entscheiden. </a:t>
            </a: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Im Zweifel jedoch lieber etwas mehr als zu wenig.</a:t>
            </a: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60BE51D-AB0C-A850-2E2A-70BA6052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8860000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7</a:t>
            </a:r>
            <a:r>
              <a:rPr lang="de-DE" dirty="0">
                <a:latin typeface="Arial" panose="020B0604020202020204" pitchFamily="34" charset="0"/>
                <a:ea typeface="Arial" panose="020B0604020202020204" pitchFamily="34" charset="0"/>
              </a:rPr>
              <a:t>. Welche Inhalte schaffen Vertrauen?</a:t>
            </a:r>
            <a:br>
              <a:rPr lang="de-DE" dirty="0"/>
            </a:br>
            <a:endParaRPr lang="de-DE" dirty="0"/>
          </a:p>
        </p:txBody>
      </p:sp>
      <p:pic>
        <p:nvPicPr>
          <p:cNvPr id="2" name="Grafik 1">
            <a:extLst>
              <a:ext uri="{FF2B5EF4-FFF2-40B4-BE49-F238E27FC236}">
                <a16:creationId xmlns:a16="http://schemas.microsoft.com/office/drawing/2014/main" id="{9FF1089D-5E6E-EB1F-236B-B1CD822A6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28" y="6152445"/>
            <a:ext cx="6446664" cy="705556"/>
          </a:xfrm>
          <a:prstGeom prst="rect">
            <a:avLst/>
          </a:prstGeom>
        </p:spPr>
      </p:pic>
    </p:spTree>
    <p:extLst>
      <p:ext uri="{BB962C8B-B14F-4D97-AF65-F5344CB8AC3E}">
        <p14:creationId xmlns:p14="http://schemas.microsoft.com/office/powerpoint/2010/main" val="14443259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r>
              <a:rPr lang="de-DE" sz="3200" dirty="0">
                <a:solidFill>
                  <a:srgbClr val="0D0D0D"/>
                </a:solidFill>
                <a:latin typeface="Arial" panose="020B0604020202020204" pitchFamily="34" charset="0"/>
              </a:rPr>
              <a:t>Um Vertrauen aufzubauen und die Expertise eines Unternehmens auf seiner Website zu unterstreichen gibt es verschiedene Arten von Inhalten, die effektiv sein können. </a:t>
            </a:r>
            <a:br>
              <a:rPr lang="de-DE" sz="3200" dirty="0">
                <a:solidFill>
                  <a:srgbClr val="0D0D0D"/>
                </a:solidFill>
                <a:latin typeface="Arial" panose="020B0604020202020204" pitchFamily="34" charset="0"/>
              </a:rPr>
            </a:br>
            <a:br>
              <a:rPr lang="de-DE" sz="3200" dirty="0">
                <a:solidFill>
                  <a:srgbClr val="0D0D0D"/>
                </a:solidFill>
                <a:latin typeface="Arial" panose="020B0604020202020204" pitchFamily="34" charset="0"/>
              </a:rPr>
            </a:br>
            <a:r>
              <a:rPr lang="de-DE" sz="3200" dirty="0">
                <a:solidFill>
                  <a:srgbClr val="0D0D0D"/>
                </a:solidFill>
                <a:latin typeface="Arial" panose="020B0604020202020204" pitchFamily="34" charset="0"/>
              </a:rPr>
              <a:t>Hier sind einige Beispiele</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3A563A8-07F9-8757-CF5C-6E30C6DFD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128631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1. Vorstellung des Unternehmens:</a:t>
            </a: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Weitere </a:t>
            </a:r>
            <a:r>
              <a:rPr lang="de-DE" sz="1800" u="sng"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Beispiele</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nach dem Beispiel eben:</a:t>
            </a: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endParaRPr lang="de-DE" sz="1800" u="none" strike="noStrike" dirty="0">
              <a:solidFill>
                <a:srgbClr val="000000"/>
              </a:solidFill>
              <a:effectLst/>
              <a:latin typeface="Arial" panose="020B0604020202020204" pitchFamily="34" charset="0"/>
              <a:ea typeface="Roboto" panose="02000000000000000000" pitchFamily="2" charset="0"/>
              <a:cs typeface="Arial" panose="020B0604020202020204" pitchFamily="34" charset="0"/>
              <a:hlinkClick r:id="rId2"/>
            </a:endParaRPr>
          </a:p>
          <a:p>
            <a:pPr marL="342900" indent="-342900">
              <a:buFont typeface="Symbol" pitchFamily="2" charset="2"/>
              <a:buChar char=""/>
            </a:pPr>
            <a:r>
              <a:rPr lang="de-DE" sz="1800" u="none" strike="noStrike" dirty="0">
                <a:solidFill>
                  <a:srgbClr val="000000"/>
                </a:solidFill>
                <a:effectLst/>
                <a:latin typeface="Arial" panose="020B0604020202020204" pitchFamily="34" charset="0"/>
                <a:ea typeface="Roboto" panose="02000000000000000000" pitchFamily="2" charset="0"/>
                <a:cs typeface="Arial" panose="020B0604020202020204" pitchFamily="34" charset="0"/>
                <a:hlinkClick r:id="rId2"/>
              </a:rPr>
              <a:t>https://votema.de/ueber-uns/</a:t>
            </a:r>
            <a:endParaRPr lang="de-DE" sz="1800" u="none" strike="noStrike" dirty="0">
              <a:solidFill>
                <a:srgbClr val="000000"/>
              </a:solidFill>
              <a:effectLst/>
              <a:latin typeface="Arial" panose="020B0604020202020204" pitchFamily="34" charset="0"/>
              <a:ea typeface="Roboto" panose="02000000000000000000" pitchFamily="2" charset="0"/>
              <a:cs typeface="Arial" panose="020B0604020202020204" pitchFamily="34" charset="0"/>
            </a:endParaRPr>
          </a:p>
          <a:p>
            <a:pPr marL="342900" indent="-342900">
              <a:buFont typeface="Symbol" pitchFamily="2" charset="2"/>
              <a:buChar char=""/>
            </a:pPr>
            <a:r>
              <a:rPr lang="de-DE" sz="1800" u="none" strike="noStrike" dirty="0">
                <a:solidFill>
                  <a:srgbClr val="000000"/>
                </a:solidFill>
                <a:effectLst/>
                <a:latin typeface="Arial" panose="020B0604020202020204" pitchFamily="34" charset="0"/>
                <a:ea typeface="Roboto" panose="02000000000000000000" pitchFamily="2" charset="0"/>
                <a:cs typeface="Arial" panose="020B0604020202020204" pitchFamily="34" charset="0"/>
                <a:hlinkClick r:id="rId3"/>
              </a:rPr>
              <a:t>https://christine-lckmnn.art/oelgemaelde-kuenstler-christine-lueckmann/ </a:t>
            </a:r>
            <a:endParaRPr lang="de-DE" sz="1800" u="none" strike="noStrike" dirty="0">
              <a:solidFill>
                <a:srgbClr val="000000"/>
              </a:solidFill>
              <a:effectLst/>
              <a:latin typeface="Arial" panose="020B0604020202020204" pitchFamily="34" charset="0"/>
              <a:ea typeface="Roboto" panose="02000000000000000000" pitchFamily="2" charset="0"/>
              <a:cs typeface="Arial" panose="020B0604020202020204" pitchFamily="34" charset="0"/>
            </a:endParaRPr>
          </a:p>
          <a:p>
            <a:pPr marL="342900" indent="-342900">
              <a:buFont typeface="Symbol" pitchFamily="2" charset="2"/>
              <a:buChar char=""/>
            </a:pPr>
            <a:r>
              <a:rPr lang="de-DE" sz="1800" u="none" strike="noStrike" dirty="0">
                <a:solidFill>
                  <a:srgbClr val="000000"/>
                </a:solidFill>
                <a:effectLst/>
                <a:latin typeface="Arial" panose="020B0604020202020204" pitchFamily="34" charset="0"/>
                <a:ea typeface="Roboto" panose="02000000000000000000" pitchFamily="2" charset="0"/>
                <a:cs typeface="Arial" panose="020B0604020202020204" pitchFamily="34" charset="0"/>
                <a:hlinkClick r:id="rId4"/>
              </a:rPr>
              <a:t>https://hundebetreuung-jena.de</a:t>
            </a:r>
            <a:endParaRPr lang="de-DE" sz="1800" dirty="0">
              <a:solidFill>
                <a:srgbClr val="000000"/>
              </a:solidFill>
              <a:latin typeface="Arial" panose="020B0604020202020204" pitchFamily="34" charset="0"/>
              <a:ea typeface="Roboto" panose="02000000000000000000" pitchFamily="2" charset="0"/>
              <a:cs typeface="Arial" panose="020B0604020202020204" pitchFamily="34" charset="0"/>
            </a:endParaRPr>
          </a:p>
          <a:p>
            <a:pPr marL="0" indent="0">
              <a:buNone/>
            </a:pPr>
            <a:endParaRPr lang="de-DE" sz="18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Symbol" pitchFamily="2" charset="2"/>
              <a:buChar char=""/>
            </a:pPr>
            <a:endParaRPr lang="de-DE" sz="18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46953C6-DE8B-552C-CFD9-D2D97C185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0968259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2. Professionelle Fotos:</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Professionelle Fotos wirken wahre Wunder und sorgen dafür, dass sich Ihre Webseitenbesucher einen guten Einblick von Ihrem Unternehmen machen können.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Schlechte, unprofessionelle Fotos hingegen erreichen genau das Gegenteil.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Daher scheuen Sie sich </a:t>
            </a:r>
            <a:r>
              <a:rPr lang="de-DE" sz="1800" u="sng"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nicht</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davor sich im Internet zu zeigen und investieren zur Not Geld in einen guten Fotografen. Es wird sich langfristig lohnen!</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indent="0">
              <a:lnSpc>
                <a:spcPct val="115000"/>
              </a:lnSpc>
              <a:buNone/>
            </a:pPr>
            <a:r>
              <a:rPr lang="de-DE" sz="1800" u="sng" dirty="0">
                <a:solidFill>
                  <a:srgbClr val="0D0D0D"/>
                </a:solidFill>
                <a:effectLst/>
                <a:latin typeface="Arial" panose="020B0604020202020204" pitchFamily="34" charset="0"/>
                <a:ea typeface="Arial" panose="020B0604020202020204" pitchFamily="34" charset="0"/>
                <a:cs typeface="Arial" panose="020B0604020202020204" pitchFamily="34" charset="0"/>
              </a:rPr>
              <a:t>Beispiel ausbaufähige Fotos</a:t>
            </a:r>
            <a:r>
              <a:rPr lang="de-DE" sz="1800" dirty="0">
                <a:solidFill>
                  <a:srgbClr val="0D0D0D"/>
                </a:solidFill>
                <a:effectLst/>
                <a:latin typeface="Arial" panose="020B0604020202020204" pitchFamily="34" charset="0"/>
                <a:ea typeface="Arial" panose="020B0604020202020204" pitchFamily="34" charset="0"/>
                <a:cs typeface="Arial" panose="020B0604020202020204" pitchFamily="34" charset="0"/>
              </a:rPr>
              <a:t>: </a:t>
            </a:r>
            <a:r>
              <a:rPr lang="de-DE" sz="1800" u="sng"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2"/>
              </a:rPr>
              <a:t>https://gabelstapler-harvey.de/ueber-uns/</a:t>
            </a:r>
            <a:br>
              <a:rPr lang="de-DE" sz="1800" u="sng" dirty="0">
                <a:solidFill>
                  <a:srgbClr val="000000"/>
                </a:solidFill>
                <a:effectLst/>
                <a:latin typeface="Arial" panose="020B0604020202020204" pitchFamily="34" charset="0"/>
                <a:ea typeface="Arial" panose="020B0604020202020204" pitchFamily="34" charset="0"/>
                <a:cs typeface="Arial" panose="020B0604020202020204" pitchFamily="34" charset="0"/>
              </a:rPr>
            </a:br>
            <a:r>
              <a:rPr lang="de-DE"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oder auch: </a:t>
            </a:r>
            <a:r>
              <a:rPr lang="de-DE" sz="1800"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3"/>
              </a:rPr>
              <a:t>https://tischlerei-haake.de/leistungen/</a:t>
            </a:r>
            <a:br>
              <a:rPr lang="de-DE" sz="1800" u="sng" dirty="0">
                <a:latin typeface="Arial" panose="020B0604020202020204" pitchFamily="34" charset="0"/>
                <a:ea typeface="Arial" panose="020B0604020202020204" pitchFamily="34" charset="0"/>
                <a:cs typeface="Arial" panose="020B0604020202020204" pitchFamily="34" charset="0"/>
              </a:rPr>
            </a:br>
            <a:r>
              <a:rPr lang="de-DE" sz="1800" u="sng" dirty="0">
                <a:solidFill>
                  <a:srgbClr val="0D0D0D"/>
                </a:solidFill>
                <a:effectLst/>
                <a:latin typeface="Arial" panose="020B0604020202020204" pitchFamily="34" charset="0"/>
                <a:ea typeface="Arial" panose="020B0604020202020204" pitchFamily="34" charset="0"/>
                <a:cs typeface="Arial" panose="020B0604020202020204" pitchFamily="34" charset="0"/>
              </a:rPr>
              <a:t>Beispiel gute Fotos</a:t>
            </a:r>
            <a:r>
              <a:rPr lang="de-DE" sz="1800" dirty="0">
                <a:solidFill>
                  <a:srgbClr val="0D0D0D"/>
                </a:solidFill>
                <a:effectLst/>
                <a:latin typeface="Arial" panose="020B0604020202020204" pitchFamily="34" charset="0"/>
                <a:ea typeface="Arial" panose="020B0604020202020204" pitchFamily="34" charset="0"/>
                <a:cs typeface="Arial" panose="020B0604020202020204" pitchFamily="34" charset="0"/>
              </a:rPr>
              <a:t>: </a:t>
            </a:r>
            <a:r>
              <a:rPr lang="de-DE" sz="1800" u="sng"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4"/>
              </a:rPr>
              <a:t>https://buettner-trockeneis.de/ueber-uns/</a:t>
            </a:r>
            <a:br>
              <a:rPr lang="de-DE" sz="1800" u="sng" dirty="0">
                <a:solidFill>
                  <a:srgbClr val="000000"/>
                </a:solidFill>
                <a:effectLst/>
                <a:latin typeface="Arial" panose="020B0604020202020204" pitchFamily="34" charset="0"/>
                <a:ea typeface="Arial" panose="020B0604020202020204" pitchFamily="34" charset="0"/>
                <a:cs typeface="Arial" panose="020B0604020202020204" pitchFamily="34" charset="0"/>
              </a:rPr>
            </a:br>
            <a:r>
              <a:rPr lang="de-DE"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oder auch: </a:t>
            </a:r>
            <a:r>
              <a:rPr lang="de-DE" sz="1800"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5"/>
              </a:rPr>
              <a:t>https://bbs-uhlig.de</a:t>
            </a:r>
            <a:endParaRPr lang="de-DE"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A373B20-6FED-B756-5C14-E11D3F5F7F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315525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3. Zertifizierungen, Auszeichnungen &amp; Partnerschaften:</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Zeigen Sie Zertifizierungen, Auszeichnungen, Branchenzugehörigkeiten oder Partnerschaften, um Ihre Glaubwürdigkeit und Expertise zu unterstreichen. Dies zeigt, dass Ihr Unternehmen von anderen anerkannt und geschätzt wird.</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indent="0">
              <a:lnSpc>
                <a:spcPct val="115000"/>
              </a:lnSpc>
              <a:buNone/>
            </a:pPr>
            <a:r>
              <a:rPr lang="de-DE" sz="1800" u="sng" dirty="0">
                <a:solidFill>
                  <a:srgbClr val="0D0D0D"/>
                </a:solidFill>
                <a:effectLst/>
                <a:latin typeface="Arial" panose="020B0604020202020204" pitchFamily="34" charset="0"/>
                <a:ea typeface="Arial" panose="020B0604020202020204" pitchFamily="34" charset="0"/>
                <a:cs typeface="Arial" panose="020B0604020202020204" pitchFamily="34" charset="0"/>
              </a:rPr>
              <a:t>Beispiel 1</a:t>
            </a:r>
            <a:r>
              <a:rPr lang="de-DE" sz="1800" dirty="0">
                <a:solidFill>
                  <a:srgbClr val="0D0D0D"/>
                </a:solidFill>
                <a:effectLst/>
                <a:latin typeface="Arial" panose="020B0604020202020204" pitchFamily="34" charset="0"/>
                <a:ea typeface="Arial" panose="020B0604020202020204" pitchFamily="34" charset="0"/>
                <a:cs typeface="Arial" panose="020B0604020202020204" pitchFamily="34" charset="0"/>
              </a:rPr>
              <a:t>: </a:t>
            </a:r>
            <a:r>
              <a:rPr lang="de-DE" sz="1800" u="sng"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2"/>
              </a:rPr>
              <a:t>https://asphalttest.de</a:t>
            </a:r>
            <a:br>
              <a:rPr lang="de-DE" sz="1800" u="sng" dirty="0">
                <a:latin typeface="Arial" panose="020B0604020202020204" pitchFamily="34" charset="0"/>
                <a:ea typeface="Arial" panose="020B0604020202020204" pitchFamily="34" charset="0"/>
                <a:cs typeface="Arial" panose="020B0604020202020204" pitchFamily="34" charset="0"/>
              </a:rPr>
            </a:br>
            <a:r>
              <a:rPr lang="de-DE" sz="1800" u="sng" dirty="0">
                <a:solidFill>
                  <a:srgbClr val="0D0D0D"/>
                </a:solidFill>
                <a:effectLst/>
                <a:latin typeface="Arial" panose="020B0604020202020204" pitchFamily="34" charset="0"/>
                <a:ea typeface="Arial" panose="020B0604020202020204" pitchFamily="34" charset="0"/>
                <a:cs typeface="Arial" panose="020B0604020202020204" pitchFamily="34" charset="0"/>
              </a:rPr>
              <a:t>Beispiel 2</a:t>
            </a:r>
            <a:r>
              <a:rPr lang="de-DE" sz="1800" dirty="0">
                <a:solidFill>
                  <a:srgbClr val="0D0D0D"/>
                </a:solidFill>
                <a:effectLst/>
                <a:latin typeface="Arial" panose="020B0604020202020204" pitchFamily="34" charset="0"/>
                <a:ea typeface="Arial" panose="020B0604020202020204" pitchFamily="34" charset="0"/>
                <a:cs typeface="Arial" panose="020B0604020202020204" pitchFamily="34" charset="0"/>
              </a:rPr>
              <a:t>: </a:t>
            </a:r>
            <a:r>
              <a:rPr lang="de-DE" sz="1800" u="sng"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3"/>
              </a:rPr>
              <a:t>https://bodenbelagfachbetrieb-stieber.de</a:t>
            </a:r>
            <a:endParaRPr lang="de-DE" sz="18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34621ED7-7C09-3F0D-98FC-3DFA4F373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6314366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Darüber hinaus</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teilweise wie eben schon genannt: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endParaRPr lang="de-DE" sz="1800" dirty="0">
              <a:solidFill>
                <a:srgbClr val="0D0D0D"/>
              </a:solidFill>
              <a:latin typeface="Arial" panose="020B0604020202020204" pitchFamily="34" charset="0"/>
              <a:ea typeface="Roboto" panose="02000000000000000000" pitchFamily="2" charset="0"/>
              <a:cs typeface="Arial" panose="020B0604020202020204" pitchFamily="34" charset="0"/>
            </a:endParaRPr>
          </a:p>
          <a:p>
            <a:pPr marL="342900" indent="-342900">
              <a:buFont typeface="Symbol" pitchFamily="2" charset="2"/>
              <a:buChar char=""/>
            </a:pPr>
            <a:r>
              <a:rPr lang="de-DE" sz="1800" u="sng"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Kundenbewertungen</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und wenn möglich </a:t>
            </a:r>
            <a:r>
              <a:rPr lang="de-DE" sz="1800" u="sng" dirty="0">
                <a:solidFill>
                  <a:srgbClr val="0D0D0D"/>
                </a:solidFill>
                <a:latin typeface="Arial" panose="020B0604020202020204" pitchFamily="34" charset="0"/>
                <a:ea typeface="Roboto" panose="02000000000000000000" pitchFamily="2" charset="0"/>
                <a:cs typeface="Arial" panose="020B0604020202020204" pitchFamily="34" charset="0"/>
              </a:rPr>
              <a:t>Referenzen</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p>
          <a:p>
            <a:pPr marL="342900" indent="-342900">
              <a:buFont typeface="Symbol" pitchFamily="2" charset="2"/>
              <a:buChar char=""/>
            </a:pPr>
            <a:r>
              <a:rPr lang="de-DE" sz="1800" u="sng"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FAQ</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p>
          <a:p>
            <a:pPr marL="342900" indent="-342900">
              <a:buFont typeface="Symbol" pitchFamily="2" charset="2"/>
              <a:buChar char=""/>
            </a:pP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ein</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r>
              <a:rPr lang="de-DE" sz="1800" u="sng"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Blog</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(z.B. Neuigkeiten, Mehrwertartikel, hilfreiche Tipps, Angebote etc. oder auch Erwähnungen Ihres Unternehmens in den </a:t>
            </a:r>
            <a:r>
              <a:rPr lang="de-DE" sz="1800" u="sng"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Medien</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a:t>
            </a:r>
          </a:p>
          <a:p>
            <a:pPr marL="342900" indent="-342900">
              <a:buFont typeface="Symbol" pitchFamily="2" charset="2"/>
              <a:buChar char=""/>
            </a:pP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Was erfahrungsgemäß immer beliebter ist, ist ein </a:t>
            </a:r>
            <a:r>
              <a:rPr lang="de-DE" sz="1800" u="sng" dirty="0">
                <a:solidFill>
                  <a:srgbClr val="0D0D0D"/>
                </a:solidFill>
                <a:latin typeface="Arial" panose="020B0604020202020204" pitchFamily="34" charset="0"/>
                <a:ea typeface="Roboto" panose="02000000000000000000" pitchFamily="2" charset="0"/>
                <a:cs typeface="Arial" panose="020B0604020202020204" pitchFamily="34" charset="0"/>
              </a:rPr>
              <a:t>Ablaufplan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der erste Unsicherheiten nimmt: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2"/>
              </a:rPr>
              <a:t>https://ib-saad.de</a:t>
            </a:r>
            <a:endParaRPr lang="de-DE" sz="1800" dirty="0">
              <a:solidFill>
                <a:srgbClr val="0D0D0D"/>
              </a:solidFill>
              <a:latin typeface="Arial" panose="020B0604020202020204" pitchFamily="34" charset="0"/>
              <a:ea typeface="Roboto" panose="02000000000000000000" pitchFamily="2" charset="0"/>
              <a:cs typeface="Arial" panose="020B0604020202020204" pitchFamily="34" charset="0"/>
            </a:endParaRPr>
          </a:p>
          <a:p>
            <a:pPr marL="342900" indent="-342900">
              <a:buFont typeface="Symbol" pitchFamily="2" charset="2"/>
              <a:buChar char=""/>
            </a:pP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Und separat Vorteile auflisten wie hier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3"/>
              </a:rPr>
              <a:t>https://betriebsrat-berater.de</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p>
          <a:p>
            <a:pPr marL="0" indent="0">
              <a:lnSpc>
                <a:spcPct val="115000"/>
              </a:lnSpc>
              <a:buClr>
                <a:srgbClr val="0D0D0D"/>
              </a:buClr>
              <a:buSzPts val="1200"/>
              <a:buNone/>
            </a:pPr>
            <a:endParaRPr lang="de-DE" sz="1800" dirty="0">
              <a:solidFill>
                <a:srgbClr val="0D0D0D"/>
              </a:solidFill>
              <a:latin typeface="Roboto" panose="02000000000000000000" pitchFamily="2" charset="0"/>
              <a:ea typeface="Roboto" panose="02000000000000000000" pitchFamily="2" charset="0"/>
              <a:cs typeface="Roboto" panose="02000000000000000000" pitchFamily="2" charset="0"/>
            </a:endParaRPr>
          </a:p>
          <a:p>
            <a:pPr mar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BF3311E-36F2-4F9F-46CE-9DF307303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8503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800"/>
              </a:spcAft>
              <a:buNone/>
            </a:pPr>
            <a:r>
              <a:rPr lang="de-DE" sz="1800" b="1" dirty="0">
                <a:solidFill>
                  <a:srgbClr val="0D0D0D"/>
                </a:solidFill>
                <a:effectLst/>
                <a:highlight>
                  <a:srgbClr val="FFFFFF"/>
                </a:highligh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Indem Sie eine Vielzahl von hochwertigen und relevanten Inhalten auf Ihrer Website bereitstellen, können Sie das Vertrauen Ihrer Besucher stärken und Ihre Expertise in Ihrer Branche unterstreichen. </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Wichtig sind Kundenbewertungen und wenn möglich Referenzen zu zeigen. </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Außerdem auch ein professionelles Erscheinungsbild mit guten Fotos und eine authentische Unternehmensvorstellung. Vor allem bei Einzelunternehmern ist das sehr wichtig. </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Menschen kaufen von Menschen und Vertrauen spielt eine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sehr</a:t>
            </a:r>
            <a:r>
              <a:rPr lang="de-DE" sz="1800" dirty="0">
                <a:solidFill>
                  <a:srgbClr val="0D0D0D"/>
                </a:solidFill>
                <a:effectLst/>
                <a:highlight>
                  <a:srgbClr val="FFFFFF"/>
                </a:highlight>
                <a:latin typeface="Arial" panose="020B0604020202020204" pitchFamily="34" charset="0"/>
                <a:ea typeface="Arial" panose="020B0604020202020204" pitchFamily="34" charset="0"/>
              </a:rPr>
              <a:t> große Rolle.</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i="1" dirty="0">
                <a:solidFill>
                  <a:srgbClr val="0D0D0D"/>
                </a:solidFill>
                <a:effectLst/>
                <a:highlight>
                  <a:srgbClr val="FFFFFF"/>
                </a:highlight>
                <a:latin typeface="Arial" panose="020B0604020202020204" pitchFamily="34" charset="0"/>
                <a:ea typeface="Arial" panose="020B0604020202020204" pitchFamily="34" charset="0"/>
              </a:rPr>
              <a:t>Daher haben Sie bitte keine Angst sich zu zeigen, sondern sehen es als Vorteil gegenüber anderen Unternehmern an, die sich nicht zeigen. </a:t>
            </a:r>
            <a:r>
              <a:rPr lang="de-DE" sz="1800" i="1" dirty="0">
                <a:solidFill>
                  <a:srgbClr val="0D0D0D"/>
                </a:solidFill>
                <a:effectLst/>
                <a:highlight>
                  <a:srgbClr val="FFFFFF"/>
                </a:highlight>
                <a:latin typeface="Arial" panose="020B0604020202020204" pitchFamily="34" charset="0"/>
                <a:ea typeface="Arial" panose="020B0604020202020204" pitchFamily="34" charset="0"/>
                <a:sym typeface="Wingdings" pitchFamily="2" charset="2"/>
              </a:rPr>
              <a:t></a:t>
            </a:r>
            <a:endParaRPr lang="de-DE" sz="1800" dirty="0">
              <a:effectLst/>
              <a:latin typeface="Arial" panose="020B0604020202020204" pitchFamily="34" charset="0"/>
              <a:ea typeface="Arial" panose="020B0604020202020204" pitchFamily="34" charset="0"/>
            </a:endParaRPr>
          </a:p>
          <a:p>
            <a:pPr marL="0" lvl="0" indent="0">
              <a:lnSpc>
                <a:spcPct val="115000"/>
              </a:lnSpc>
              <a:buClr>
                <a:srgbClr val="0D0D0D"/>
              </a:buClr>
              <a:buSzPts val="1200"/>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0844643-5041-9F12-CFDF-62D7D3938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00461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latin typeface="Arial" panose="020B0604020202020204" pitchFamily="34" charset="0"/>
                <a:ea typeface="Arial" panose="020B0604020202020204" pitchFamily="34" charset="0"/>
              </a:rPr>
              <a:t>8. Beispiele von guten &amp; schlechten Webseiten</a:t>
            </a:r>
            <a:br>
              <a:rPr lang="de-DE" dirty="0"/>
            </a:br>
            <a:endParaRPr lang="de-DE" dirty="0"/>
          </a:p>
        </p:txBody>
      </p:sp>
      <p:pic>
        <p:nvPicPr>
          <p:cNvPr id="2" name="Grafik 1">
            <a:extLst>
              <a:ext uri="{FF2B5EF4-FFF2-40B4-BE49-F238E27FC236}">
                <a16:creationId xmlns:a16="http://schemas.microsoft.com/office/drawing/2014/main" id="{BEB5DF61-E3EF-B8F7-AC00-542353E64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1495" y="6118579"/>
            <a:ext cx="6756097" cy="739422"/>
          </a:xfrm>
          <a:prstGeom prst="rect">
            <a:avLst/>
          </a:prstGeom>
        </p:spPr>
      </p:pic>
    </p:spTree>
    <p:extLst>
      <p:ext uri="{BB962C8B-B14F-4D97-AF65-F5344CB8AC3E}">
        <p14:creationId xmlns:p14="http://schemas.microsoft.com/office/powerpoint/2010/main" val="31884276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4800" u="none" strike="noStrike" dirty="0">
                <a:effectLst/>
                <a:latin typeface="Arial" panose="020B0604020202020204" pitchFamily="34" charset="0"/>
                <a:ea typeface="Arial" panose="020B0604020202020204" pitchFamily="34" charset="0"/>
              </a:rPr>
              <a:t>1. Wieso ist eine Website für ein Unternehmen wichtig?</a:t>
            </a:r>
            <a:br>
              <a:rPr lang="de-DE" sz="1800" dirty="0">
                <a:effectLst/>
                <a:latin typeface="Arial" panose="020B0604020202020204" pitchFamily="34" charset="0"/>
                <a:ea typeface="Arial" panose="020B0604020202020204" pitchFamily="34" charset="0"/>
              </a:rPr>
            </a:br>
            <a:br>
              <a:rPr lang="de-DE" dirty="0"/>
            </a:br>
            <a:endParaRPr lang="de-DE" dirty="0"/>
          </a:p>
        </p:txBody>
      </p:sp>
      <p:pic>
        <p:nvPicPr>
          <p:cNvPr id="2" name="Grafik 1">
            <a:extLst>
              <a:ext uri="{FF2B5EF4-FFF2-40B4-BE49-F238E27FC236}">
                <a16:creationId xmlns:a16="http://schemas.microsoft.com/office/drawing/2014/main" id="{AB5FED6D-2945-BEA4-9C6E-966CD323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076" y="6163733"/>
            <a:ext cx="6343516" cy="694267"/>
          </a:xfrm>
          <a:prstGeom prst="rect">
            <a:avLst/>
          </a:prstGeom>
        </p:spPr>
      </p:pic>
    </p:spTree>
    <p:extLst>
      <p:ext uri="{BB962C8B-B14F-4D97-AF65-F5344CB8AC3E}">
        <p14:creationId xmlns:p14="http://schemas.microsoft.com/office/powerpoint/2010/main" val="101888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800"/>
              </a:spcAft>
              <a:buNone/>
            </a:pPr>
            <a:r>
              <a:rPr lang="de-DE" sz="1800" dirty="0">
                <a:effectLst/>
                <a:latin typeface="Arial" panose="020B0604020202020204" pitchFamily="34" charset="0"/>
                <a:ea typeface="Arial" panose="020B0604020202020204" pitchFamily="34" charset="0"/>
              </a:rPr>
              <a:t>Beispiele für </a:t>
            </a:r>
            <a:r>
              <a:rPr lang="de-DE" sz="1800" b="1" dirty="0">
                <a:effectLst/>
                <a:latin typeface="Arial" panose="020B0604020202020204" pitchFamily="34" charset="0"/>
                <a:ea typeface="Arial" panose="020B0604020202020204" pitchFamily="34" charset="0"/>
              </a:rPr>
              <a:t>schlecht</a:t>
            </a:r>
            <a:r>
              <a:rPr lang="de-DE" sz="1800" b="1" dirty="0">
                <a:latin typeface="Arial" panose="020B0604020202020204" pitchFamily="34" charset="0"/>
                <a:ea typeface="Arial" panose="020B0604020202020204" pitchFamily="34" charset="0"/>
              </a:rPr>
              <a:t>e </a:t>
            </a:r>
            <a:r>
              <a:rPr lang="de-DE" sz="1800" dirty="0">
                <a:effectLst/>
                <a:latin typeface="Arial" panose="020B0604020202020204" pitchFamily="34" charset="0"/>
                <a:ea typeface="Arial" panose="020B0604020202020204" pitchFamily="34" charset="0"/>
              </a:rPr>
              <a:t>Webseiten:</a:t>
            </a:r>
          </a:p>
          <a:p>
            <a:pPr marL="0" lvl="0" indent="0">
              <a:lnSpc>
                <a:spcPct val="115000"/>
              </a:lnSpc>
              <a:buClr>
                <a:srgbClr val="0D0D0D"/>
              </a:buClr>
              <a:buSzPts val="1200"/>
              <a:buNone/>
            </a:pPr>
            <a:r>
              <a:rPr lang="de-DE" sz="1800" dirty="0">
                <a:effectLst/>
                <a:latin typeface="Arial" panose="020B0604020202020204" pitchFamily="34" charset="0"/>
                <a:ea typeface="Arial" panose="020B0604020202020204" pitchFamily="34" charset="0"/>
              </a:rPr>
              <a:t>Beispiel 1: </a:t>
            </a:r>
            <a:r>
              <a:rPr lang="de-DE" sz="1800" dirty="0">
                <a:latin typeface="Arial" panose="020B0604020202020204" pitchFamily="34" charset="0"/>
                <a:hlinkClick r:id="rId2"/>
              </a:rPr>
              <a:t>http://www.fw-e.de</a:t>
            </a: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Beispiel 2: </a:t>
            </a:r>
            <a:r>
              <a:rPr lang="de-DE" sz="1800" dirty="0">
                <a:effectLst/>
                <a:latin typeface="Arial" panose="020B0604020202020204" pitchFamily="34" charset="0"/>
                <a:ea typeface="Arial" panose="020B0604020202020204" pitchFamily="34" charset="0"/>
                <a:hlinkClick r:id="rId3"/>
              </a:rPr>
              <a:t>https://www.oppermann-parkett.de</a:t>
            </a: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Beispiel 3: </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4"/>
              </a:rPr>
              <a:t>https://www.corpo-vivo-physio.de</a:t>
            </a:r>
            <a:endParaRPr lang="de-DE" sz="1800" dirty="0">
              <a:solidFill>
                <a:srgbClr val="0D0D0D"/>
              </a:solidFill>
              <a:latin typeface="Arial" panose="020B0604020202020204" pitchFamily="34" charset="0"/>
              <a:ea typeface="Roboto" panose="02000000000000000000" pitchFamily="2" charset="0"/>
              <a:cs typeface="Arial" panose="020B0604020202020204" pitchFamily="34" charset="0"/>
            </a:endParaRPr>
          </a:p>
          <a:p>
            <a:pPr marL="0" indent="0">
              <a:lnSpc>
                <a:spcPct val="115000"/>
              </a:lnSpc>
              <a:spcAft>
                <a:spcPts val="800"/>
              </a:spcAft>
              <a:buNone/>
            </a:pPr>
            <a:endParaRPr lang="de-DE" sz="1800" u="sng" dirty="0">
              <a:solidFill>
                <a:srgbClr val="0000FF"/>
              </a:solidFill>
              <a:latin typeface="Arial" panose="020B0604020202020204" pitchFamily="34" charset="0"/>
            </a:endParaRPr>
          </a:p>
          <a:p>
            <a:pPr>
              <a:lnSpc>
                <a:spcPct val="115000"/>
              </a:lnSpc>
              <a:spcAft>
                <a:spcPts val="800"/>
              </a:spcAft>
            </a:pPr>
            <a:r>
              <a:rPr lang="de-DE" sz="1800" dirty="0">
                <a:latin typeface="Arial" panose="020B0604020202020204" pitchFamily="34" charset="0"/>
              </a:rPr>
              <a:t>Kleine Analyse - Was fällt Ihnen auf?</a:t>
            </a:r>
          </a:p>
          <a:p>
            <a:pPr>
              <a:lnSpc>
                <a:spcPct val="115000"/>
              </a:lnSpc>
              <a:spcAft>
                <a:spcPts val="800"/>
              </a:spcAft>
            </a:pPr>
            <a:r>
              <a:rPr lang="de-DE" sz="1800" dirty="0">
                <a:latin typeface="Arial" panose="020B0604020202020204" pitchFamily="34" charset="0"/>
              </a:rPr>
              <a:t>Wie geht es besser? - mit Beispiel.</a:t>
            </a:r>
            <a:br>
              <a:rPr lang="de-DE" sz="1800" u="sng" dirty="0">
                <a:solidFill>
                  <a:srgbClr val="0000FF"/>
                </a:solidFill>
                <a:effectLst/>
                <a:latin typeface="Arial" panose="020B0604020202020204" pitchFamily="34" charset="0"/>
                <a:ea typeface="Arial" panose="020B0604020202020204" pitchFamily="34" charset="0"/>
              </a:rPr>
            </a:br>
            <a:endParaRPr lang="de-DE" sz="1800" dirty="0">
              <a:latin typeface="Arial" panose="020B0604020202020204" pitchFamily="34" charset="0"/>
              <a:ea typeface="Arial" panose="020B0604020202020204" pitchFamily="34" charset="0"/>
            </a:endParaRPr>
          </a:p>
          <a:p>
            <a:pPr marL="0" indent="0">
              <a:lnSpc>
                <a:spcPct val="115000"/>
              </a:lnSpc>
              <a:spcAft>
                <a:spcPts val="800"/>
              </a:spcAft>
              <a:buNone/>
            </a:pPr>
            <a:endParaRPr lang="de-DE" sz="1800" dirty="0">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8. Beispiele von guten &amp; schlechten Webseiten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A700A01-C53E-98BF-C17E-F84998D71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5417887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800"/>
              </a:spcAft>
              <a:buNone/>
            </a:pPr>
            <a:r>
              <a:rPr lang="de-DE" sz="1800" b="1" u="sng" dirty="0">
                <a:effectLst/>
                <a:latin typeface="Arial" panose="020B0604020202020204" pitchFamily="34" charset="0"/>
                <a:ea typeface="Arial" panose="020B0604020202020204" pitchFamily="34" charset="0"/>
              </a:rPr>
              <a:t>TIPP: </a:t>
            </a:r>
            <a:br>
              <a:rPr lang="de-DE" sz="1800" u="sng" dirty="0">
                <a:effectLst/>
                <a:latin typeface="Arial" panose="020B0604020202020204" pitchFamily="34" charset="0"/>
                <a:ea typeface="Arial" panose="020B0604020202020204" pitchFamily="34" charset="0"/>
              </a:rPr>
            </a:br>
            <a:br>
              <a:rPr lang="de-DE" sz="1800" u="sng"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Beachten Sie die Mobile- und Browser Optimierung!</a:t>
            </a:r>
            <a:br>
              <a:rPr lang="de-DE" sz="1800" u="sng" dirty="0">
                <a:effectLst/>
                <a:latin typeface="Arial" panose="020B0604020202020204" pitchFamily="34" charset="0"/>
                <a:ea typeface="Arial" panose="020B0604020202020204" pitchFamily="34" charset="0"/>
              </a:rPr>
            </a:b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Testen Sie vor Online-Stellung Ihre Website auf verschiedenen </a:t>
            </a:r>
            <a:r>
              <a:rPr lang="de-DE" sz="1800" u="sng" dirty="0">
                <a:effectLst/>
                <a:latin typeface="Arial" panose="020B0604020202020204" pitchFamily="34" charset="0"/>
                <a:ea typeface="Arial" panose="020B0604020202020204" pitchFamily="34" charset="0"/>
              </a:rPr>
              <a:t>Endgeräten</a:t>
            </a:r>
            <a:r>
              <a:rPr lang="de-DE" sz="1800" dirty="0">
                <a:effectLst/>
                <a:latin typeface="Arial" panose="020B0604020202020204" pitchFamily="34" charset="0"/>
                <a:ea typeface="Arial" panose="020B0604020202020204" pitchFamily="34" charset="0"/>
              </a:rPr>
              <a:t> </a:t>
            </a: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(Laptop, iPad, Smartphone)</a:t>
            </a:r>
            <a:br>
              <a:rPr lang="de-DE" sz="1800" dirty="0">
                <a:effectLst/>
                <a:latin typeface="Arial" panose="020B0604020202020204" pitchFamily="34" charset="0"/>
                <a:ea typeface="Arial" panose="020B0604020202020204" pitchFamily="34" charset="0"/>
              </a:rPr>
            </a:b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und in den gängigen </a:t>
            </a:r>
            <a:r>
              <a:rPr lang="de-DE" sz="1800" u="sng" dirty="0">
                <a:effectLst/>
                <a:latin typeface="Arial" panose="020B0604020202020204" pitchFamily="34" charset="0"/>
                <a:ea typeface="Arial" panose="020B0604020202020204" pitchFamily="34" charset="0"/>
              </a:rPr>
              <a:t>Browsern</a:t>
            </a:r>
            <a:r>
              <a:rPr lang="de-DE" sz="1800" dirty="0">
                <a:effectLst/>
                <a:latin typeface="Arial" panose="020B0604020202020204" pitchFamily="34" charset="0"/>
                <a:ea typeface="Arial" panose="020B0604020202020204" pitchFamily="34" charset="0"/>
              </a:rPr>
              <a:t> </a:t>
            </a: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(Chrome, Safari, Firefox, Opera, Edge). </a:t>
            </a:r>
          </a:p>
          <a:p>
            <a:pPr marL="0" indent="0">
              <a:lnSpc>
                <a:spcPct val="115000"/>
              </a:lnSpc>
              <a:spcAft>
                <a:spcPts val="800"/>
              </a:spcAft>
              <a:buNone/>
            </a:pPr>
            <a:r>
              <a:rPr lang="de-DE" sz="1800" dirty="0">
                <a:effectLst/>
                <a:latin typeface="Arial" panose="020B0604020202020204" pitchFamily="34" charset="0"/>
                <a:ea typeface="Arial" panose="020B0604020202020204" pitchFamily="34" charset="0"/>
              </a:rPr>
              <a:t>Außerdem testen Sie </a:t>
            </a:r>
            <a:r>
              <a:rPr lang="de-DE" sz="1800" u="sng" dirty="0">
                <a:effectLst/>
                <a:latin typeface="Arial" panose="020B0604020202020204" pitchFamily="34" charset="0"/>
                <a:ea typeface="Arial" panose="020B0604020202020204" pitchFamily="34" charset="0"/>
              </a:rPr>
              <a:t>Kontaktformulare</a:t>
            </a:r>
            <a:r>
              <a:rPr lang="de-DE" sz="1800" dirty="0">
                <a:effectLst/>
                <a:latin typeface="Arial" panose="020B0604020202020204" pitchFamily="34" charset="0"/>
                <a:ea typeface="Arial" panose="020B0604020202020204" pitchFamily="34" charset="0"/>
              </a:rPr>
              <a:t>, sodass Kundenanfragen in Ihrem Postfach und </a:t>
            </a:r>
            <a:r>
              <a:rPr lang="de-DE" sz="1800" i="1" dirty="0">
                <a:effectLst/>
                <a:latin typeface="Arial" panose="020B0604020202020204" pitchFamily="34" charset="0"/>
                <a:ea typeface="Arial" panose="020B0604020202020204" pitchFamily="34" charset="0"/>
              </a:rPr>
              <a:t>nicht</a:t>
            </a:r>
            <a:r>
              <a:rPr lang="de-DE" sz="1800" dirty="0">
                <a:effectLst/>
                <a:latin typeface="Arial" panose="020B0604020202020204" pitchFamily="34" charset="0"/>
                <a:ea typeface="Arial" panose="020B0604020202020204" pitchFamily="34" charset="0"/>
              </a:rPr>
              <a:t> im Nirvana landen.</a:t>
            </a: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8. Beispiele von guten &amp; schlechten Webseiten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9D98A65-A4AD-2BC4-F3C8-761F80EFA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6211301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a:lnSpc>
                <a:spcPct val="115000"/>
              </a:lnSpc>
              <a:spcAft>
                <a:spcPts val="800"/>
              </a:spcAft>
            </a:pP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effectLst/>
                <a:latin typeface="Arial" panose="020B0604020202020204" pitchFamily="34" charset="0"/>
                <a:ea typeface="Arial" panose="020B0604020202020204" pitchFamily="34" charset="0"/>
              </a:rPr>
              <a:t>Gern können Sie mir den Link zu Ihrer Website an </a:t>
            </a:r>
            <a:br>
              <a:rPr lang="de-DE" sz="1800" dirty="0">
                <a:effectLst/>
                <a:latin typeface="Arial" panose="020B0604020202020204" pitchFamily="34" charset="0"/>
                <a:ea typeface="Arial" panose="020B0604020202020204" pitchFamily="34" charset="0"/>
              </a:rPr>
            </a:br>
            <a:r>
              <a:rPr lang="de-DE" sz="1800" u="sng" dirty="0">
                <a:solidFill>
                  <a:srgbClr val="0000FF"/>
                </a:solidFill>
                <a:effectLst/>
                <a:latin typeface="Arial" panose="020B0604020202020204" pitchFamily="34" charset="0"/>
                <a:ea typeface="Arial" panose="020B0604020202020204" pitchFamily="34" charset="0"/>
                <a:hlinkClick r:id="rId2"/>
              </a:rPr>
              <a:t>tino.haessner@wir-bauen-ihre-website.de</a:t>
            </a:r>
            <a:r>
              <a:rPr lang="de-DE" sz="1800" dirty="0">
                <a:effectLst/>
                <a:latin typeface="Arial" panose="020B0604020202020204" pitchFamily="34" charset="0"/>
                <a:ea typeface="Arial" panose="020B0604020202020204" pitchFamily="34" charset="0"/>
              </a:rPr>
              <a:t> senden. </a:t>
            </a:r>
            <a:br>
              <a:rPr lang="de-DE" sz="1800" dirty="0">
                <a:effectLst/>
                <a:latin typeface="Arial" panose="020B0604020202020204" pitchFamily="34" charset="0"/>
                <a:ea typeface="Arial" panose="020B0604020202020204" pitchFamily="34" charset="0"/>
              </a:rPr>
            </a:b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Mein Kollege und ich schauen uns jene an und geben Ihnen ein Feedback dazu!</a:t>
            </a: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8. Beispiele von guten &amp; schlechten Webseiten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2392C1B-0A4E-8B02-486A-9622DF420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3152268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9</a:t>
            </a:r>
            <a:r>
              <a:rPr lang="de-DE" dirty="0">
                <a:latin typeface="Arial" panose="020B0604020202020204" pitchFamily="34" charset="0"/>
                <a:ea typeface="Arial" panose="020B0604020202020204" pitchFamily="34" charset="0"/>
              </a:rPr>
              <a:t>. Was ist SEO (Suchmaschinenoptimierung) und wieso ist es wichtig?</a:t>
            </a:r>
            <a:br>
              <a:rPr lang="de-DE" dirty="0"/>
            </a:br>
            <a:endParaRPr lang="de-DE" dirty="0"/>
          </a:p>
        </p:txBody>
      </p:sp>
      <p:pic>
        <p:nvPicPr>
          <p:cNvPr id="2" name="Grafik 1">
            <a:extLst>
              <a:ext uri="{FF2B5EF4-FFF2-40B4-BE49-F238E27FC236}">
                <a16:creationId xmlns:a16="http://schemas.microsoft.com/office/drawing/2014/main" id="{647D24D4-3435-32A7-4438-E62710775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28" y="6152445"/>
            <a:ext cx="6446664" cy="705556"/>
          </a:xfrm>
          <a:prstGeom prst="rect">
            <a:avLst/>
          </a:prstGeom>
        </p:spPr>
      </p:pic>
    </p:spTree>
    <p:extLst>
      <p:ext uri="{BB962C8B-B14F-4D97-AF65-F5344CB8AC3E}">
        <p14:creationId xmlns:p14="http://schemas.microsoft.com/office/powerpoint/2010/main" val="2670215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1500"/>
              </a:spcAft>
              <a:buNone/>
            </a:pPr>
            <a:r>
              <a:rPr lang="de-DE" sz="1800" dirty="0">
                <a:solidFill>
                  <a:srgbClr val="0D0D0D"/>
                </a:solidFill>
                <a:effectLst/>
                <a:latin typeface="Arial" panose="020B0604020202020204" pitchFamily="34" charset="0"/>
                <a:ea typeface="Arial" panose="020B0604020202020204" pitchFamily="34" charset="0"/>
              </a:rPr>
              <a:t>SEO (</a:t>
            </a:r>
            <a:r>
              <a:rPr lang="de-DE" sz="1800" b="1" dirty="0">
                <a:solidFill>
                  <a:srgbClr val="0D0D0D"/>
                </a:solidFill>
                <a:effectLst/>
                <a:latin typeface="Arial" panose="020B0604020202020204" pitchFamily="34" charset="0"/>
                <a:ea typeface="Arial" panose="020B0604020202020204" pitchFamily="34" charset="0"/>
              </a:rPr>
              <a:t>S</a:t>
            </a:r>
            <a:r>
              <a:rPr lang="de-DE" sz="1800" dirty="0">
                <a:solidFill>
                  <a:srgbClr val="0D0D0D"/>
                </a:solidFill>
                <a:effectLst/>
                <a:latin typeface="Arial" panose="020B0604020202020204" pitchFamily="34" charset="0"/>
                <a:ea typeface="Arial" panose="020B0604020202020204" pitchFamily="34" charset="0"/>
              </a:rPr>
              <a:t>earch </a:t>
            </a:r>
            <a:r>
              <a:rPr lang="de-DE" sz="1800" b="1" dirty="0">
                <a:solidFill>
                  <a:srgbClr val="0D0D0D"/>
                </a:solidFill>
                <a:effectLst/>
                <a:latin typeface="Arial" panose="020B0604020202020204" pitchFamily="34" charset="0"/>
                <a:ea typeface="Arial" panose="020B0604020202020204" pitchFamily="34" charset="0"/>
              </a:rPr>
              <a:t>E</a:t>
            </a:r>
            <a:r>
              <a:rPr lang="de-DE" sz="1800" dirty="0">
                <a:solidFill>
                  <a:srgbClr val="0D0D0D"/>
                </a:solidFill>
                <a:effectLst/>
                <a:latin typeface="Arial" panose="020B0604020202020204" pitchFamily="34" charset="0"/>
                <a:ea typeface="Arial" panose="020B0604020202020204" pitchFamily="34" charset="0"/>
              </a:rPr>
              <a:t>ngine </a:t>
            </a:r>
            <a:r>
              <a:rPr lang="de-DE" sz="1800" b="1" dirty="0">
                <a:solidFill>
                  <a:srgbClr val="0D0D0D"/>
                </a:solidFill>
                <a:effectLst/>
                <a:latin typeface="Arial" panose="020B0604020202020204" pitchFamily="34" charset="0"/>
                <a:ea typeface="Arial" panose="020B0604020202020204" pitchFamily="34" charset="0"/>
              </a:rPr>
              <a:t>O</a:t>
            </a:r>
            <a:r>
              <a:rPr lang="de-DE" sz="1800" dirty="0">
                <a:solidFill>
                  <a:srgbClr val="0D0D0D"/>
                </a:solidFill>
                <a:effectLst/>
                <a:latin typeface="Arial" panose="020B0604020202020204" pitchFamily="34" charset="0"/>
                <a:ea typeface="Arial" panose="020B0604020202020204" pitchFamily="34" charset="0"/>
              </a:rPr>
              <a:t>ptimization), also Suchmaschinenoptimierung ist der Prozess bei dem eine Website optimiert wird</a:t>
            </a:r>
            <a:r>
              <a:rPr lang="de-DE" sz="1800" dirty="0">
                <a:solidFill>
                  <a:srgbClr val="0D0D0D"/>
                </a:solidFill>
                <a:latin typeface="Arial" panose="020B0604020202020204" pitchFamily="34" charset="0"/>
                <a:ea typeface="Arial" panose="020B0604020202020204" pitchFamily="34" charset="0"/>
              </a:rPr>
              <a:t> </a:t>
            </a:r>
            <a:r>
              <a:rPr lang="de-DE" sz="1800" dirty="0">
                <a:solidFill>
                  <a:srgbClr val="0D0D0D"/>
                </a:solidFill>
                <a:effectLst/>
                <a:latin typeface="Arial" panose="020B0604020202020204" pitchFamily="34" charset="0"/>
                <a:ea typeface="Arial" panose="020B0604020202020204" pitchFamily="34" charset="0"/>
              </a:rPr>
              <a:t>um ihre Sichtbarkeit in den organischen Suchergebnissen von Suchmaschinen wie Google, Bing und Yahoo zu verbessern. </a:t>
            </a:r>
            <a:endParaRPr lang="de-DE" sz="1800" dirty="0">
              <a:effectLst/>
              <a:latin typeface="Arial" panose="020B0604020202020204" pitchFamily="34" charset="0"/>
              <a:ea typeface="Arial" panose="020B0604020202020204" pitchFamily="34" charset="0"/>
            </a:endParaRPr>
          </a:p>
          <a:p>
            <a:pPr marL="0" indent="0">
              <a:lnSpc>
                <a:spcPct val="115000"/>
              </a:lnSpc>
              <a:spcAft>
                <a:spcPts val="1500"/>
              </a:spcAft>
              <a:buNone/>
            </a:pPr>
            <a:r>
              <a:rPr lang="de-DE" sz="1800" dirty="0">
                <a:solidFill>
                  <a:srgbClr val="0D0D0D"/>
                </a:solidFill>
                <a:effectLst/>
                <a:latin typeface="Arial" panose="020B0604020202020204" pitchFamily="34" charset="0"/>
                <a:ea typeface="Arial" panose="020B0604020202020204" pitchFamily="34" charset="0"/>
              </a:rPr>
              <a:t>Das Hauptziel von SEO besteht darin die Platzierung einer Website in den Suchergebnissen für relevante Suchanfragen zu erhöhen um mehr Interessierte aus der potenziellen Zielgruppe auf die Website zu lenken.</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C4F90A4-4FA6-6AFE-E9E5-96313F92D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67280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5118057"/>
          </a:xfrm>
          <a:prstGeom prst="rect">
            <a:avLst/>
          </a:prstGeom>
        </p:spPr>
        <p:txBody>
          <a:bodyPr/>
          <a:lstStyle/>
          <a:p>
            <a:pPr marL="0" indent="0">
              <a:lnSpc>
                <a:spcPct val="115000"/>
              </a:lnSpc>
              <a:spcAft>
                <a:spcPts val="1500"/>
              </a:spcAft>
              <a:buNone/>
            </a:pPr>
            <a:r>
              <a:rPr lang="de-DE" sz="1800" b="1" dirty="0">
                <a:solidFill>
                  <a:srgbClr val="0D0D0D"/>
                </a:solidFill>
                <a:effectLst/>
                <a:latin typeface="Arial" panose="020B0604020202020204" pitchFamily="34" charset="0"/>
                <a:ea typeface="Arial" panose="020B0604020202020204" pitchFamily="34" charset="0"/>
              </a:rPr>
              <a:t>Beispiel:</a:t>
            </a:r>
            <a:r>
              <a:rPr lang="de-DE" sz="1800" dirty="0">
                <a:solidFill>
                  <a:srgbClr val="0D0D0D"/>
                </a:solidFill>
                <a:effectLst/>
                <a:latin typeface="Arial" panose="020B0604020202020204" pitchFamily="34" charset="0"/>
                <a:ea typeface="Arial" panose="020B0604020202020204" pitchFamily="34" charset="0"/>
              </a:rPr>
              <a:t> </a:t>
            </a:r>
          </a:p>
          <a:p>
            <a:pPr marL="0" indent="0">
              <a:lnSpc>
                <a:spcPct val="115000"/>
              </a:lnSpc>
              <a:spcAft>
                <a:spcPts val="1500"/>
              </a:spcAft>
              <a:buNone/>
            </a:pPr>
            <a:r>
              <a:rPr lang="de-DE" sz="1800" dirty="0">
                <a:solidFill>
                  <a:srgbClr val="0D0D0D"/>
                </a:solidFill>
                <a:effectLst/>
                <a:latin typeface="Arial" panose="020B0604020202020204" pitchFamily="34" charset="0"/>
                <a:ea typeface="Arial" panose="020B0604020202020204" pitchFamily="34" charset="0"/>
              </a:rPr>
              <a:t>Anne will das Dach ihres Hauses in Erfurt neu decken lassen und sucht eine passende Dachdeckerfirma. Was macht Anne? </a:t>
            </a: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Sie nimmt ihr iPad etc. und sucht </a:t>
            </a:r>
            <a:r>
              <a:rPr lang="de-DE" sz="1800" dirty="0">
                <a:solidFill>
                  <a:srgbClr val="0D0D0D"/>
                </a:solidFill>
                <a:latin typeface="Arial" panose="020B0604020202020204" pitchFamily="34" charset="0"/>
                <a:ea typeface="Arial" panose="020B0604020202020204" pitchFamily="34" charset="0"/>
              </a:rPr>
              <a:t>bei Google</a:t>
            </a:r>
            <a:r>
              <a:rPr lang="de-DE" sz="1800" dirty="0">
                <a:solidFill>
                  <a:srgbClr val="0D0D0D"/>
                </a:solidFill>
                <a:effectLst/>
                <a:latin typeface="Arial" panose="020B0604020202020204" pitchFamily="34" charset="0"/>
                <a:ea typeface="Arial" panose="020B0604020202020204" pitchFamily="34" charset="0"/>
              </a:rPr>
              <a:t> z.B. nach </a:t>
            </a:r>
            <a:r>
              <a:rPr lang="de-DE" sz="1800" i="1" dirty="0">
                <a:solidFill>
                  <a:srgbClr val="0D0D0D"/>
                </a:solidFill>
                <a:effectLst/>
                <a:latin typeface="Arial" panose="020B0604020202020204" pitchFamily="34" charset="0"/>
                <a:ea typeface="Arial" panose="020B0604020202020204" pitchFamily="34" charset="0"/>
              </a:rPr>
              <a:t>„Dachdeckerfirma in Erfurt“, „Dachdecker Erfurt“, „Dach decken lassen Erfurt“ </a:t>
            </a:r>
            <a:r>
              <a:rPr lang="de-DE" sz="1800" dirty="0">
                <a:solidFill>
                  <a:srgbClr val="0D0D0D"/>
                </a:solidFill>
                <a:effectLst/>
                <a:latin typeface="Arial" panose="020B0604020202020204" pitchFamily="34" charset="0"/>
                <a:ea typeface="Arial" panose="020B0604020202020204" pitchFamily="34" charset="0"/>
              </a:rPr>
              <a:t>etc.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Wenn eine Website korrekt auf die richtigen Schlagworte für die Suchmaschinen optimiert ist, wird jene in einer Spitzenposition erscheinen. Nun hat man einen Interessierten auf der Website. Und wenn die Website nun so strategisch und psychologisch aufgebaut ist wie vorhin erklärt, besteht eine hohe Chance das der Websitebesucher eine Anfrage startet!</a:t>
            </a:r>
            <a:endParaRPr lang="de-DE" sz="1800" dirty="0">
              <a:effectLst/>
              <a:latin typeface="Arial" panose="020B0604020202020204" pitchFamily="34" charset="0"/>
              <a:ea typeface="Arial" panose="020B0604020202020204" pitchFamily="34" charset="0"/>
            </a:endParaRPr>
          </a:p>
          <a:p>
            <a:pPr marL="0" indent="0">
              <a:lnSpc>
                <a:spcPct val="115000"/>
              </a:lnSpc>
              <a:spcAft>
                <a:spcPts val="1500"/>
              </a:spcAft>
              <a:buNone/>
            </a:pPr>
            <a:r>
              <a:rPr lang="de-DE" sz="1800" dirty="0">
                <a:solidFill>
                  <a:srgbClr val="0D0D0D"/>
                </a:solidFill>
                <a:effectLst/>
                <a:latin typeface="Arial" panose="020B0604020202020204" pitchFamily="34" charset="0"/>
                <a:ea typeface="Arial" panose="020B0604020202020204" pitchFamily="34" charset="0"/>
              </a:rPr>
              <a:t>Der Websitebesucher muss direkt bei seinem Wunsch / Problem abgeholt werden. Man muss jenen direkt ansprechen. Dann nimmt man </a:t>
            </a:r>
            <a:r>
              <a:rPr lang="de-DE" sz="1800" dirty="0">
                <a:solidFill>
                  <a:srgbClr val="0D0D0D"/>
                </a:solidFill>
                <a:latin typeface="Arial" panose="020B0604020202020204" pitchFamily="34" charset="0"/>
                <a:ea typeface="Arial" panose="020B0604020202020204" pitchFamily="34" charset="0"/>
              </a:rPr>
              <a:t>jenen</a:t>
            </a:r>
            <a:r>
              <a:rPr lang="de-DE" sz="1800" dirty="0">
                <a:solidFill>
                  <a:srgbClr val="0D0D0D"/>
                </a:solidFill>
                <a:effectLst/>
                <a:latin typeface="Arial" panose="020B0604020202020204" pitchFamily="34" charset="0"/>
                <a:ea typeface="Arial" panose="020B0604020202020204" pitchFamily="34" charset="0"/>
              </a:rPr>
              <a:t> an die Hand und führt ihn via roten Faden über verkaufsstarke und vertrauensfördernde Elemente zum Ziel -&gt; Anfrage, Terminbuchung etc.</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0F17C90-ECD5-DDDB-E2A3-E9FD6D020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822" y="6308610"/>
            <a:ext cx="5019770" cy="549390"/>
          </a:xfrm>
          <a:prstGeom prst="rect">
            <a:avLst/>
          </a:prstGeom>
        </p:spPr>
      </p:pic>
    </p:spTree>
    <p:extLst>
      <p:ext uri="{BB962C8B-B14F-4D97-AF65-F5344CB8AC3E}">
        <p14:creationId xmlns:p14="http://schemas.microsoft.com/office/powerpoint/2010/main" val="36461978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1500"/>
              </a:spcAft>
              <a:buNone/>
            </a:pPr>
            <a:r>
              <a:rPr lang="de-DE" sz="1800" b="1" dirty="0">
                <a:solidFill>
                  <a:srgbClr val="0D0D0D"/>
                </a:solidFill>
                <a:effectLst/>
                <a:latin typeface="Arial" panose="020B0604020202020204" pitchFamily="34" charset="0"/>
                <a:ea typeface="Arial" panose="020B0604020202020204" pitchFamily="34" charset="0"/>
              </a:rPr>
              <a:t>Wie komme ich auf die richtigen Schlagworte bzw. Keywords?</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i="1" dirty="0">
                <a:solidFill>
                  <a:srgbClr val="0D0D0D"/>
                </a:solidFill>
                <a:effectLst/>
                <a:latin typeface="Arial" panose="020B0604020202020204" pitchFamily="34" charset="0"/>
                <a:ea typeface="Arial" panose="020B0604020202020204" pitchFamily="34" charset="0"/>
              </a:rPr>
              <a:t>„KWFinder“ </a:t>
            </a:r>
            <a:r>
              <a:rPr lang="de-DE" sz="1800" dirty="0">
                <a:solidFill>
                  <a:srgbClr val="0D0D0D"/>
                </a:solidFill>
                <a:effectLst/>
                <a:latin typeface="Arial" panose="020B0604020202020204" pitchFamily="34" charset="0"/>
                <a:ea typeface="Arial" panose="020B0604020202020204" pitchFamily="34" charset="0"/>
              </a:rPr>
              <a:t>ist ein gutes Programm, um zu analysieren wie viele Menschen schauen im Monat nach Schlagwort A, B oder C. </a:t>
            </a:r>
          </a:p>
          <a:p>
            <a:pPr marL="0" indent="0">
              <a:lnSpc>
                <a:spcPct val="115000"/>
              </a:lnSpc>
              <a:spcAft>
                <a:spcPts val="1500"/>
              </a:spcAft>
              <a:buNone/>
            </a:pPr>
            <a:r>
              <a:rPr lang="de-DE" sz="1800" dirty="0">
                <a:solidFill>
                  <a:srgbClr val="0D0D0D"/>
                </a:solidFill>
                <a:effectLst/>
                <a:latin typeface="Arial" panose="020B0604020202020204" pitchFamily="34" charset="0"/>
                <a:ea typeface="Arial" panose="020B0604020202020204" pitchFamily="34" charset="0"/>
              </a:rPr>
              <a:t>Außerdem zeigt es u.a. die Schwierigkeit an wie leicht oder schwer es ist auf den vorderen Plätze zu landen.</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effectLst/>
                <a:latin typeface="Arial" panose="020B0604020202020204" pitchFamily="34" charset="0"/>
                <a:ea typeface="Arial" panose="020B0604020202020204" pitchFamily="34" charset="0"/>
                <a:hlinkClick r:id="rId2"/>
              </a:rPr>
              <a:t>https://app.mangools.com/kwfinder/</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i="1" dirty="0">
                <a:effectLst/>
                <a:latin typeface="Arial" panose="020B0604020202020204" pitchFamily="34" charset="0"/>
                <a:ea typeface="Arial" panose="020B0604020202020204" pitchFamily="34" charset="0"/>
              </a:rPr>
              <a:t>SEO Beispiele!</a:t>
            </a: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2D82E4C-3D77-BC96-ED52-C79421CB4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58725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Was sind relevante Kriterien für SEO?</a:t>
            </a:r>
            <a:endParaRPr lang="de-DE" sz="1800" dirty="0">
              <a:effectLst/>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Struktur Website -&gt; gute User-Signale / Nutzersignale</a:t>
            </a:r>
            <a:r>
              <a:rPr lang="de-DE" sz="1600" dirty="0">
                <a:effectLst/>
              </a:rPr>
              <a:t> </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Keyword einbauen in Texte, Überschriften – in gewisser Dichte</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Interne Verlinkungen auf der Website (CTA)</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Bilder SEO-gerecht aufbereiten (Speicherkapazität (max. 350 kB/Bild), Metadaten)</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Plugins für Performance und Schnelligkeit / Ladezeiten</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Rich Snippets</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Permalinks / Domain (Beispiel: </a:t>
            </a:r>
            <a:r>
              <a:rPr lang="de-DE" sz="1800" dirty="0">
                <a:solidFill>
                  <a:srgbClr val="0D0D0D"/>
                </a:solidFill>
                <a:effectLst/>
                <a:latin typeface="Arial" panose="020B0604020202020204" pitchFamily="34" charset="0"/>
                <a:ea typeface="Arial" panose="020B0604020202020204" pitchFamily="34" charset="0"/>
                <a:hlinkClick r:id="rId2"/>
              </a:rPr>
              <a:t>https://e-horn-jena.com</a:t>
            </a:r>
            <a:r>
              <a:rPr lang="de-DE" sz="1800" dirty="0">
                <a:solidFill>
                  <a:srgbClr val="0D0D0D"/>
                </a:solidFill>
                <a:effectLst/>
                <a:latin typeface="Arial" panose="020B0604020202020204" pitchFamily="34" charset="0"/>
                <a:ea typeface="Arial" panose="020B0604020202020204" pitchFamily="34" charset="0"/>
              </a:rPr>
              <a:t>)</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Sitemap</a:t>
            </a:r>
          </a:p>
          <a:p>
            <a:r>
              <a:rPr lang="de-DE" sz="1800" dirty="0">
                <a:solidFill>
                  <a:srgbClr val="0D0D0D"/>
                </a:solidFill>
                <a:effectLst/>
                <a:latin typeface="Arial" panose="020B0604020202020204" pitchFamily="34" charset="0"/>
                <a:ea typeface="Arial" panose="020B0604020202020204" pitchFamily="34" charset="0"/>
              </a:rPr>
              <a:t>Backlinks</a:t>
            </a:r>
          </a:p>
          <a:p>
            <a:r>
              <a:rPr lang="de-DE" sz="1800" dirty="0">
                <a:solidFill>
                  <a:srgbClr val="0D0D0D"/>
                </a:solidFill>
                <a:effectLst/>
                <a:latin typeface="Arial" panose="020B0604020202020204" pitchFamily="34" charset="0"/>
                <a:ea typeface="Arial" panose="020B0604020202020204" pitchFamily="34" charset="0"/>
              </a:rPr>
              <a:t>Geräteoptimierung </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gutes Hosting (bestenfalls „Fachanbieter“)</a:t>
            </a:r>
            <a:endParaRPr lang="de-DE" sz="1800" dirty="0">
              <a:solidFill>
                <a:srgbClr val="0D0D0D"/>
              </a:solidFill>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5C7237B-5C25-590C-81B6-373FE487C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2892115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r>
              <a:rPr lang="de-DE" sz="3200" dirty="0">
                <a:solidFill>
                  <a:srgbClr val="0D0D0D"/>
                </a:solidFill>
                <a:latin typeface="Arial" panose="020B0604020202020204" pitchFamily="34" charset="0"/>
              </a:rPr>
              <a:t>4 Gründe, wieso die Suchmaschinenoptimierung bzw. SEO auf einer Firmenwebsite sinnvoll ist</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56EECA9-DCB3-BB06-45E6-419EB58F7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0657205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Bef>
                <a:spcPts val="1500"/>
              </a:spcBef>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1. Erhöhte Sichtbarkeit und Reichweite:</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Wenn Ihre Website in den Suchergebnissen weiter oben erscheint, ist sie für mehr Benutzer sichtbar und erhält mehr Klicks. Eine gute Platzierung in den Suchergebnissen wird die Sichtbarkeit und Reichweite Ihrer Website erheblich steigern. Und je nach Ziel der Website z.B. neue Kunden wird Ihr Unternehmen davon wirtschaftlich profitieren.</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2. Glaubwürdigkeit und Vertrauen: </a:t>
            </a: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Websites, die in den organischen Suchergebnissen gut platziert sind, werden oft als vertrauenswürdiger wahrgenommen. Benutzer neigen dazu den Suchergebnissen zu vertrauen und sind geneigt eher auf sie zu klicken als auf eine Website weiter unten.</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indent="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61189187-EF5F-066E-B7FE-B374CEF38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05591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br>
              <a:rPr lang="de-DE" sz="1800" dirty="0">
                <a:solidFill>
                  <a:srgbClr val="0D0D0D"/>
                </a:solidFill>
                <a:effectLst/>
                <a:latin typeface="Arial" panose="020B0604020202020204" pitchFamily="34" charset="0"/>
                <a:ea typeface="Arial" panose="020B0604020202020204" pitchFamily="34" charset="0"/>
              </a:rPr>
            </a:br>
            <a:br>
              <a:rPr lang="de-DE" sz="3200" dirty="0">
                <a:solidFill>
                  <a:srgbClr val="0D0D0D"/>
                </a:solidFill>
                <a:effectLst/>
                <a:latin typeface="Arial" panose="020B0604020202020204" pitchFamily="34" charset="0"/>
                <a:ea typeface="Arial" panose="020B0604020202020204" pitchFamily="34" charset="0"/>
              </a:rPr>
            </a:br>
            <a:r>
              <a:rPr lang="de-DE" sz="3200" dirty="0">
                <a:solidFill>
                  <a:srgbClr val="0D0D0D"/>
                </a:solidFill>
                <a:effectLst/>
                <a:latin typeface="Arial" panose="020B0604020202020204" pitchFamily="34" charset="0"/>
                <a:ea typeface="Arial" panose="020B0604020202020204" pitchFamily="34" charset="0"/>
              </a:rPr>
              <a:t>Eine Website ist für ein Unternehmen aus </a:t>
            </a:r>
            <a:br>
              <a:rPr lang="de-DE" sz="3200" dirty="0">
                <a:solidFill>
                  <a:srgbClr val="0D0D0D"/>
                </a:solidFill>
                <a:effectLst/>
                <a:latin typeface="Arial" panose="020B0604020202020204" pitchFamily="34" charset="0"/>
                <a:ea typeface="Arial" panose="020B0604020202020204" pitchFamily="34" charset="0"/>
              </a:rPr>
            </a:br>
            <a:r>
              <a:rPr lang="de-DE" sz="3200" u="sng" dirty="0">
                <a:solidFill>
                  <a:srgbClr val="0D0D0D"/>
                </a:solidFill>
                <a:effectLst/>
                <a:latin typeface="Arial" panose="020B0604020202020204" pitchFamily="34" charset="0"/>
                <a:ea typeface="Arial" panose="020B0604020202020204" pitchFamily="34" charset="0"/>
              </a:rPr>
              <a:t>9 Gründen</a:t>
            </a:r>
            <a:r>
              <a:rPr lang="de-DE" sz="3200" dirty="0">
                <a:solidFill>
                  <a:srgbClr val="0D0D0D"/>
                </a:solidFill>
                <a:effectLst/>
                <a:latin typeface="Arial" panose="020B0604020202020204" pitchFamily="34" charset="0"/>
                <a:ea typeface="Arial" panose="020B0604020202020204" pitchFamily="34" charset="0"/>
              </a:rPr>
              <a:t> wichtig</a:t>
            </a: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90A56DCC-573D-4F52-6316-EAFE73266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652284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3. Wettbewerbsvorteil:</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In vielen Branchen ist die Konkurrenz online groß. Durch eine effektive SEO-Strategie können Sie sich von Ihren Wettbewerbern abheben und einen Wettbewerbsvorteil erzielen, indem Sie eine höhere Sichtbarkeit und mehr Besucher auf Ihre Website bringen.</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spcAft>
                <a:spcPts val="1500"/>
              </a:spcAft>
              <a:buClr>
                <a:srgbClr val="0D0D0D"/>
              </a:buClr>
              <a:buSzPts val="1200"/>
              <a:buNone/>
            </a:pPr>
            <a:r>
              <a:rPr lang="de-DE" sz="1800" b="1" dirty="0">
                <a:solidFill>
                  <a:srgbClr val="0D0D0D"/>
                </a:solidFill>
                <a:latin typeface="Arial" panose="020B0604020202020204" pitchFamily="34" charset="0"/>
                <a:ea typeface="Roboto" panose="02000000000000000000" pitchFamily="2" charset="0"/>
                <a:cs typeface="Arial" panose="020B0604020202020204" pitchFamily="34" charset="0"/>
              </a:rPr>
              <a:t>4. </a:t>
            </a: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Langfristige Ergebnisse:</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Während bezahlte Werbung (Ads; hierzu gleich mehr) sofortige Ergebnisse liefern kann, bietet SEO langfristige und nachhaltige Ergebnisse. Je nach Branche und Mitbewerber muss SEO kontinuierlich optimiert werden. Bei vielen Branchen in kleineren Städten, wie z.B. Jena, Erfurt, Gera, Weimar reicht oft eine einmalige Suchmaschinenoptimierung zum Start der Website.</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spcBef>
                <a:spcPts val="1500"/>
              </a:spcBef>
              <a:buClr>
                <a:srgbClr val="0D0D0D"/>
              </a:buClr>
              <a:buSzPts val="120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76CEC1A-F904-00B3-135B-9D362A11E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72781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Insgesamt ist SEO ein wichtiger Bestandteil einer ganzheitlichen Online-Marketingstrategie und kann dazu beitragen den Erfolg und die Wettbewerbsfähigkeit Ihres Unternehmens im digitalen Raum zu steigern. </a:t>
            </a: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SEO gehört zu den langfristigen Online-Marketing-Strategien und sollte von jedem Unternehmen genutzt werden, da man dadurch kostenlosen Zulauf erhält.</a:t>
            </a:r>
            <a:endParaRPr lang="de-DE" sz="1800" dirty="0">
              <a:effectLst/>
              <a:latin typeface="Arial" panose="020B0604020202020204" pitchFamily="34" charset="0"/>
              <a:ea typeface="Arial" panose="020B0604020202020204" pitchFamily="34" charset="0"/>
            </a:endParaRPr>
          </a:p>
          <a:p>
            <a:pPr marL="0" lvl="0" indent="0">
              <a:lnSpc>
                <a:spcPct val="115000"/>
              </a:lnSpc>
              <a:buClr>
                <a:srgbClr val="0D0D0D"/>
              </a:buClr>
              <a:buSzPts val="120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88273521-0A08-E973-A27D-DC92E9577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4364321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10</a:t>
            </a:r>
            <a:r>
              <a:rPr lang="de-DE" dirty="0">
                <a:latin typeface="Arial" panose="020B0604020202020204" pitchFamily="34" charset="0"/>
                <a:ea typeface="Arial" panose="020B0604020202020204" pitchFamily="34" charset="0"/>
              </a:rPr>
              <a:t>. Kostenpflichtige Werbeanzeigen</a:t>
            </a:r>
            <a:br>
              <a:rPr lang="de-DE" dirty="0"/>
            </a:br>
            <a:endParaRPr lang="de-DE" dirty="0"/>
          </a:p>
        </p:txBody>
      </p:sp>
      <p:pic>
        <p:nvPicPr>
          <p:cNvPr id="2" name="Grafik 1">
            <a:extLst>
              <a:ext uri="{FF2B5EF4-FFF2-40B4-BE49-F238E27FC236}">
                <a16:creationId xmlns:a16="http://schemas.microsoft.com/office/drawing/2014/main" id="{9D7BA30A-8DB0-9459-752D-D7135192A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90" y="6141157"/>
            <a:ext cx="6549802" cy="716844"/>
          </a:xfrm>
          <a:prstGeom prst="rect">
            <a:avLst/>
          </a:prstGeom>
        </p:spPr>
      </p:pic>
    </p:spTree>
    <p:extLst>
      <p:ext uri="{BB962C8B-B14F-4D97-AF65-F5344CB8AC3E}">
        <p14:creationId xmlns:p14="http://schemas.microsoft.com/office/powerpoint/2010/main" val="22418474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00367"/>
          </a:xfrm>
          <a:prstGeom prst="rect">
            <a:avLst/>
          </a:prstGeom>
        </p:spPr>
        <p:txBody>
          <a:bodyPr/>
          <a:lstStyle/>
          <a:p>
            <a:pPr marL="0" indent="0">
              <a:lnSpc>
                <a:spcPct val="115000"/>
              </a:lnSpc>
              <a:spcBef>
                <a:spcPts val="1500"/>
              </a:spcBef>
              <a:buNone/>
            </a:pPr>
            <a:r>
              <a:rPr lang="de-DE" sz="3200" dirty="0">
                <a:solidFill>
                  <a:srgbClr val="0D0D0D"/>
                </a:solidFill>
                <a:latin typeface="Arial" panose="020B0604020202020204" pitchFamily="34" charset="0"/>
              </a:rPr>
              <a:t>Neben SEO gibt es noch die Möglichkeit bezahlte Werbung zu schalten. Es kostet zwar Geld, aber dadurch kann man auch kurzfristig Besucher auf seine Webseite lenken und schnelle Ergebnisse erhalten.</a:t>
            </a:r>
          </a:p>
          <a:p>
            <a:pPr marL="0" indent="0">
              <a:lnSpc>
                <a:spcPct val="115000"/>
              </a:lnSpc>
              <a:spcAft>
                <a:spcPts val="800"/>
              </a:spcAft>
              <a:buNone/>
            </a:pPr>
            <a:r>
              <a:rPr lang="de-DE" sz="3200" dirty="0">
                <a:solidFill>
                  <a:srgbClr val="0D0D0D"/>
                </a:solidFill>
                <a:latin typeface="Arial" panose="020B0604020202020204" pitchFamily="34" charset="0"/>
              </a:rPr>
              <a:t>Folgende Möglichkeiten gibt es um Werbung im Internet zu schalten und Menschen aus seiner Zielgruppe zu erreichen.</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E4E39AB2-5703-25CF-4B5F-826D866ED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073126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dirty="0">
                <a:solidFill>
                  <a:srgbClr val="0D0D0D"/>
                </a:solidFill>
                <a:effectLst/>
                <a:highlight>
                  <a:srgbClr val="FFFFFF"/>
                </a:highlight>
                <a:latin typeface="Arial" panose="020B0604020202020204" pitchFamily="34" charset="0"/>
                <a:ea typeface="Arial" panose="020B0604020202020204" pitchFamily="34" charset="0"/>
              </a:rPr>
              <a:t>1. Suchmaschinenwerbung </a:t>
            </a:r>
            <a:r>
              <a:rPr lang="de-DE" sz="1800" dirty="0">
                <a:solidFill>
                  <a:srgbClr val="0D0D0D"/>
                </a:solidFill>
                <a:effectLst/>
                <a:highlight>
                  <a:srgbClr val="FFFFFF"/>
                </a:highlight>
                <a:latin typeface="Arial" panose="020B0604020202020204" pitchFamily="34" charset="0"/>
                <a:ea typeface="Arial" panose="020B0604020202020204" pitchFamily="34" charset="0"/>
              </a:rPr>
              <a:t>(</a:t>
            </a:r>
            <a:r>
              <a:rPr lang="de-DE" sz="1800" b="1" dirty="0">
                <a:solidFill>
                  <a:srgbClr val="0D0D0D"/>
                </a:solidFill>
                <a:effectLst/>
                <a:highlight>
                  <a:srgbClr val="FFFFFF"/>
                </a:highlight>
                <a:latin typeface="Arial" panose="020B0604020202020204" pitchFamily="34" charset="0"/>
                <a:ea typeface="Arial" panose="020B0604020202020204" pitchFamily="34" charset="0"/>
              </a:rPr>
              <a:t>SEA</a:t>
            </a:r>
            <a:r>
              <a:rPr lang="de-DE" sz="1800" dirty="0">
                <a:solidFill>
                  <a:srgbClr val="0D0D0D"/>
                </a:solidFill>
                <a:effectLst/>
                <a:highlight>
                  <a:srgbClr val="FFFFFF"/>
                </a:highlight>
                <a:latin typeface="Arial" panose="020B0604020202020204" pitchFamily="34" charset="0"/>
                <a:ea typeface="Arial" panose="020B0604020202020204" pitchFamily="34" charset="0"/>
              </a:rPr>
              <a:t> </a:t>
            </a:r>
            <a:r>
              <a:rPr lang="de-DE" sz="1800" dirty="0">
                <a:solidFill>
                  <a:srgbClr val="0D0D0D"/>
                </a:solidFill>
                <a:highlight>
                  <a:srgbClr val="FFFFFF"/>
                </a:highlight>
                <a:latin typeface="Arial" panose="020B0604020202020204" pitchFamily="34" charset="0"/>
              </a:rPr>
              <a:t>- </a:t>
            </a:r>
            <a:r>
              <a:rPr lang="de-DE" sz="1800" b="1" dirty="0">
                <a:solidFill>
                  <a:srgbClr val="0D0D0D"/>
                </a:solidFill>
                <a:highlight>
                  <a:srgbClr val="FFFFFF"/>
                </a:highlight>
                <a:latin typeface="Arial" panose="020B0604020202020204" pitchFamily="34" charset="0"/>
              </a:rPr>
              <a:t>S</a:t>
            </a:r>
            <a:r>
              <a:rPr lang="de-DE" sz="1800" dirty="0">
                <a:solidFill>
                  <a:srgbClr val="0D0D0D"/>
                </a:solidFill>
                <a:highlight>
                  <a:srgbClr val="FFFFFF"/>
                </a:highlight>
                <a:latin typeface="Arial" panose="020B0604020202020204" pitchFamily="34" charset="0"/>
              </a:rPr>
              <a:t>earch </a:t>
            </a:r>
            <a:r>
              <a:rPr lang="de-DE" sz="1800" b="1" dirty="0">
                <a:solidFill>
                  <a:srgbClr val="0D0D0D"/>
                </a:solidFill>
                <a:highlight>
                  <a:srgbClr val="FFFFFF"/>
                </a:highlight>
                <a:latin typeface="Arial" panose="020B0604020202020204" pitchFamily="34" charset="0"/>
              </a:rPr>
              <a:t>E</a:t>
            </a:r>
            <a:r>
              <a:rPr lang="de-DE" sz="1800" dirty="0">
                <a:solidFill>
                  <a:srgbClr val="0D0D0D"/>
                </a:solidFill>
                <a:highlight>
                  <a:srgbClr val="FFFFFF"/>
                </a:highlight>
                <a:latin typeface="Arial" panose="020B0604020202020204" pitchFamily="34" charset="0"/>
              </a:rPr>
              <a:t>ngine </a:t>
            </a:r>
            <a:r>
              <a:rPr lang="de-DE" sz="1800" b="1" dirty="0">
                <a:solidFill>
                  <a:srgbClr val="0D0D0D"/>
                </a:solidFill>
                <a:highlight>
                  <a:srgbClr val="FFFFFF"/>
                </a:highlight>
                <a:latin typeface="Arial" panose="020B0604020202020204" pitchFamily="34" charset="0"/>
              </a:rPr>
              <a:t>A</a:t>
            </a:r>
            <a:r>
              <a:rPr lang="de-DE" sz="1800" dirty="0">
                <a:solidFill>
                  <a:srgbClr val="0D0D0D"/>
                </a:solidFill>
                <a:highlight>
                  <a:srgbClr val="FFFFFF"/>
                </a:highlight>
                <a:latin typeface="Arial" panose="020B0604020202020204" pitchFamily="34" charset="0"/>
              </a:rPr>
              <a:t>dvertising)</a:t>
            </a:r>
            <a:r>
              <a:rPr lang="de-DE" sz="1800" b="1" dirty="0">
                <a:solidFill>
                  <a:srgbClr val="0D0D0D"/>
                </a:solidFill>
                <a:highlight>
                  <a:srgbClr val="FFFFFF"/>
                </a:highlight>
                <a:latin typeface="Arial" panose="020B0604020202020204" pitchFamily="34" charset="0"/>
              </a:rPr>
              <a:t>: </a:t>
            </a:r>
          </a:p>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Werbung auf Suchmaschinen wie Google, Bing oder Yahoo, bei der Anzeigen oberhalb oder neben den organischen Suchergebnissen erscheinen. </a:t>
            </a:r>
          </a:p>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Diese werden beim Marktführer Google „Google Ads“ oder ehemals „AdWords“ genannt. Unternehmen können für bestimmte Keywords zahlen und ihre Anzeigen so platzieren, dass sie bei relevanten Suchanfragen angezeigt werden. </a:t>
            </a:r>
          </a:p>
          <a:p>
            <a:pPr marL="0" lvl="0" indent="0">
              <a:lnSpc>
                <a:spcPct val="115000"/>
              </a:lnSpc>
              <a:buClr>
                <a:srgbClr val="0D0D0D"/>
              </a:buClr>
              <a:buSzPts val="1200"/>
              <a:buNone/>
            </a:pP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u="sng"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dirty="0">
                <a:solidFill>
                  <a:srgbClr val="0D0D0D"/>
                </a:solidFill>
                <a:effectLst/>
                <a:highlight>
                  <a:srgbClr val="FFFFFF"/>
                </a:highlight>
                <a:latin typeface="Arial" panose="020B0604020202020204" pitchFamily="34" charset="0"/>
                <a:ea typeface="Arial" panose="020B0604020202020204" pitchFamily="34" charset="0"/>
              </a:rPr>
              <a:t>: Googeln Sie nach etwas und wenn Suchergebnisse mit „Gesponsert“ markiert sind, sind das Ads.</a:t>
            </a:r>
          </a:p>
          <a:p>
            <a:pPr marL="0" lvl="0" indent="0">
              <a:lnSpc>
                <a:spcPct val="115000"/>
              </a:lnSpc>
              <a:buClr>
                <a:srgbClr val="0D0D0D"/>
              </a:buClr>
              <a:buSzPts val="1200"/>
              <a:buNone/>
            </a:pPr>
            <a:r>
              <a:rPr lang="de-DE" sz="1800" u="none" strike="noStrike" dirty="0">
                <a:solidFill>
                  <a:srgbClr val="0D0D0D"/>
                </a:solidFill>
                <a:highlight>
                  <a:srgbClr val="FFFFFF"/>
                </a:highlight>
                <a:latin typeface="Arial" panose="020B0604020202020204" pitchFamily="34" charset="0"/>
                <a:ea typeface="Roboto" panose="02000000000000000000" pitchFamily="2" charset="0"/>
                <a:cs typeface="Roboto" panose="02000000000000000000" pitchFamily="2" charset="0"/>
              </a:rPr>
              <a:t>z.B. „Ve</a:t>
            </a:r>
            <a:r>
              <a:rPr lang="de-DE" sz="1800" dirty="0">
                <a:solidFill>
                  <a:srgbClr val="0D0D0D"/>
                </a:solidFill>
                <a:highlight>
                  <a:srgbClr val="FFFFFF"/>
                </a:highlight>
                <a:latin typeface="Arial" panose="020B0604020202020204" pitchFamily="34" charset="0"/>
                <a:ea typeface="Roboto" panose="02000000000000000000" pitchFamily="2" charset="0"/>
                <a:cs typeface="Roboto" panose="02000000000000000000" pitchFamily="2" charset="0"/>
              </a:rPr>
              <a:t>rkehrsanwalt Berlin“</a:t>
            </a:r>
          </a:p>
          <a:p>
            <a:pPr marL="0" lvl="0" indent="0">
              <a:lnSpc>
                <a:spcPct val="115000"/>
              </a:lnSpc>
              <a:buClr>
                <a:srgbClr val="0D0D0D"/>
              </a:buClr>
              <a:buSzPts val="1200"/>
              <a:buNone/>
            </a:pPr>
            <a:r>
              <a:rPr lang="de-DE" sz="1800" dirty="0">
                <a:solidFill>
                  <a:srgbClr val="0D0D0D"/>
                </a:solidFill>
                <a:highlight>
                  <a:srgbClr val="FFFFFF"/>
                </a:highlight>
                <a:latin typeface="Arial" panose="020B0604020202020204" pitchFamily="34" charset="0"/>
                <a:ea typeface="Roboto" panose="02000000000000000000" pitchFamily="2" charset="0"/>
                <a:cs typeface="Roboto" panose="02000000000000000000" pitchFamily="2" charset="0"/>
                <a:hlinkClick r:id="rId2"/>
              </a:rPr>
              <a:t>https://google.de</a:t>
            </a:r>
            <a:endParaRPr lang="de-DE" sz="1800" dirty="0">
              <a:solidFill>
                <a:srgbClr val="0D0D0D"/>
              </a:solidFill>
              <a:highlight>
                <a:srgbClr val="FFFFFF"/>
              </a:highlight>
              <a:latin typeface="Arial" panose="020B0604020202020204" pitchFamily="34"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9A66870B-887C-72B8-7BA1-E4327F968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395235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Zudem gibt es die Möglichkeit bei Google Ads </a:t>
            </a:r>
            <a:r>
              <a:rPr lang="de-DE" sz="1800" b="1" dirty="0">
                <a:solidFill>
                  <a:srgbClr val="0D0D0D"/>
                </a:solidFill>
                <a:effectLst/>
                <a:highlight>
                  <a:srgbClr val="FFFFFF"/>
                </a:highlight>
                <a:latin typeface="Arial" panose="020B0604020202020204" pitchFamily="34" charset="0"/>
                <a:ea typeface="Arial" panose="020B0604020202020204" pitchFamily="34" charset="0"/>
              </a:rPr>
              <a:t>Displaywerbung</a:t>
            </a:r>
            <a:r>
              <a:rPr lang="de-DE" sz="1800" dirty="0">
                <a:solidFill>
                  <a:srgbClr val="0D0D0D"/>
                </a:solidFill>
                <a:effectLst/>
                <a:highlight>
                  <a:srgbClr val="FFFFFF"/>
                </a:highlight>
                <a:latin typeface="Arial" panose="020B0604020202020204" pitchFamily="34" charset="0"/>
                <a:ea typeface="Arial" panose="020B0604020202020204" pitchFamily="34" charset="0"/>
              </a:rPr>
              <a:t> zu schalten, sprich Werbung in Form von Bildern, Grafiken oder Videos, die auf Websites im Displaynetzwerk von Google oder anderen Werbenetzwerken. </a:t>
            </a:r>
          </a:p>
          <a:p>
            <a:pPr marL="0" lvl="0" indent="0">
              <a:lnSpc>
                <a:spcPct val="115000"/>
              </a:lnSpc>
              <a:buClr>
                <a:srgbClr val="0D0D0D"/>
              </a:buClr>
              <a:buSzPts val="1200"/>
              <a:buNone/>
            </a:pP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u="sng"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dirty="0">
                <a:solidFill>
                  <a:srgbClr val="0D0D0D"/>
                </a:solidFill>
                <a:effectLst/>
                <a:highlight>
                  <a:srgbClr val="FFFFFF"/>
                </a:highlight>
                <a:latin typeface="Arial" panose="020B0604020202020204" pitchFamily="34" charset="0"/>
                <a:ea typeface="Arial" panose="020B0604020202020204" pitchFamily="34" charset="0"/>
              </a:rPr>
              <a:t>: Diese Anzeigen werden z.B. auf Websites, Blogs, Nachrichtenseiten angezeigt. Zum Beispiel auf </a:t>
            </a:r>
            <a:r>
              <a:rPr lang="de-DE" sz="1800" dirty="0">
                <a:solidFill>
                  <a:srgbClr val="0D0D0D"/>
                </a:solidFill>
                <a:effectLst/>
                <a:highlight>
                  <a:srgbClr val="FFFFFF"/>
                </a:highlight>
                <a:latin typeface="Arial" panose="020B0604020202020204" pitchFamily="34" charset="0"/>
                <a:ea typeface="Arial" panose="020B0604020202020204" pitchFamily="34" charset="0"/>
                <a:hlinkClick r:id="rId2"/>
              </a:rPr>
              <a:t>https://www.welt.de</a:t>
            </a:r>
            <a:r>
              <a:rPr lang="de-DE" sz="1800" dirty="0">
                <a:solidFill>
                  <a:srgbClr val="0D0D0D"/>
                </a:solidFill>
                <a:effectLst/>
                <a:highlight>
                  <a:srgbClr val="FFFFFF"/>
                </a:highlight>
                <a:latin typeface="Arial" panose="020B0604020202020204" pitchFamily="34" charset="0"/>
                <a:ea typeface="Arial" panose="020B0604020202020204" pitchFamily="34" charset="0"/>
              </a:rPr>
              <a:t> oder bild.de und dort an der Seite und zwischen den Artikeln.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252A095E-D3B9-E034-C63F-55EE35477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6780888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Außerdem gibt es auch Werbung, die gezielt an Personen ausgeliefert wird, die zuvor mit einer Website oder einem Produkt interagiert haben, aber die Website verlassen haben, ohne eine Conversion/Handlung abzuschließen. </a:t>
            </a:r>
          </a:p>
          <a:p>
            <a:pPr marL="0" lvl="0" indent="0">
              <a:lnSpc>
                <a:spcPct val="115000"/>
              </a:lnSpc>
              <a:buNone/>
            </a:pPr>
            <a:r>
              <a:rPr lang="de-DE" sz="1800" dirty="0">
                <a:solidFill>
                  <a:srgbClr val="0D0D0D"/>
                </a:solidFill>
                <a:highlight>
                  <a:srgbClr val="FFFFFF"/>
                </a:highlight>
                <a:latin typeface="Arial" panose="020B0604020202020204" pitchFamily="34" charset="0"/>
                <a:ea typeface="Arial" panose="020B0604020202020204" pitchFamily="34" charset="0"/>
              </a:rPr>
              <a:t>Das nennt sich </a:t>
            </a:r>
            <a:r>
              <a:rPr lang="de-DE" sz="1800" b="1" strike="noStrike" dirty="0">
                <a:solidFill>
                  <a:srgbClr val="0D0D0D"/>
                </a:solidFill>
                <a:effectLst/>
                <a:highlight>
                  <a:srgbClr val="FFFFFF"/>
                </a:highlight>
                <a:latin typeface="Arial" panose="020B0604020202020204" pitchFamily="34" charset="0"/>
                <a:ea typeface="Arial" panose="020B0604020202020204" pitchFamily="34" charset="0"/>
              </a:rPr>
              <a:t>Remarketing / Targeting</a:t>
            </a:r>
            <a:r>
              <a:rPr lang="de-DE" sz="1800" dirty="0">
                <a:solidFill>
                  <a:srgbClr val="0D0D0D"/>
                </a:solidFill>
                <a:highlight>
                  <a:srgbClr val="FFFFFF"/>
                </a:highlight>
                <a:latin typeface="Arial" panose="020B0604020202020204" pitchFamily="34" charset="0"/>
                <a:ea typeface="Arial" panose="020B0604020202020204" pitchFamily="34" charset="0"/>
              </a:rPr>
              <a:t>.</a:t>
            </a:r>
          </a:p>
          <a:p>
            <a:pPr marL="0" lvl="0" indent="0">
              <a:lnSpc>
                <a:spcPct val="115000"/>
              </a:lnSpc>
              <a:buNone/>
            </a:pP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Die sogenannten Remarketing-Anzeigen können dazu beitragen, Interessenten wieder zu reaktivieren und sie zu einer erneuten Interaktion oder Kauf bewegen </a:t>
            </a:r>
            <a:r>
              <a:rPr lang="de-DE" sz="1800" dirty="0">
                <a:solidFill>
                  <a:srgbClr val="0D0D0D"/>
                </a:solidFill>
                <a:effectLst/>
                <a:highlight>
                  <a:srgbClr val="FFFFFF"/>
                </a:highlight>
                <a:latin typeface="Arial" panose="020B0604020202020204" pitchFamily="34" charset="0"/>
                <a:ea typeface="Arial" panose="020B0604020202020204" pitchFamily="34" charset="0"/>
              </a:rPr>
              <a:t>zu können.</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Das heißt, jeder Nutzer sieht eine individuelle Werbeanzeige beruhend auf den Vorlieben und Surfverhalten.</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EF2BB47D-6C80-E773-BBB9-5AE3C61D8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2913499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2. Social Media Werbung: </a:t>
            </a:r>
          </a:p>
          <a:p>
            <a:pPr marL="0" lvl="0" indent="0">
              <a:lnSpc>
                <a:spcPct val="115000"/>
              </a:lnSpc>
              <a:buNone/>
            </a:pP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Werbung in sozialen Netzwerken wie Facebook, Instagram und anderen Plattformen.</a:t>
            </a:r>
          </a:p>
          <a:p>
            <a:pPr marL="0" lvl="0" indent="0">
              <a:lnSpc>
                <a:spcPct val="115000"/>
              </a:lnSpc>
              <a:buNone/>
            </a:pP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Unternehmen können gezielte Anzeigen schalten, die auf den demografischen Merkmalen, Interessen, Verhaltensweisen und anderen Daten ihrer Zielgruppe basieren.</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endPar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endParaRPr>
          </a:p>
          <a:p>
            <a:pPr marL="0" lvl="0" indent="0">
              <a:lnSpc>
                <a:spcPct val="115000"/>
              </a:lnSpc>
              <a:buNone/>
            </a:pPr>
            <a:r>
              <a:rPr lang="de-DE" sz="1800" u="sng" strike="noStrike"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Jeder 2.-4. Beitrag auf Facebook / Instagram ist eine bezahlte Anzeige, sprich eine Werbeanzeige.</a:t>
            </a: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3859F085-50CD-7E9B-9951-666EC2E79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9275419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5134744"/>
          </a:xfrm>
          <a:prstGeom prst="rect">
            <a:avLst/>
          </a:prstGeom>
        </p:spPr>
        <p:txBody>
          <a:bodyPr/>
          <a:lstStyle/>
          <a:p>
            <a:pPr marL="0" lvl="0" indent="0">
              <a:lnSpc>
                <a:spcPct val="115000"/>
              </a:lnSpc>
              <a:buNone/>
            </a:pP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3. Videoanzeigen: </a:t>
            </a: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Werbung in Form von Videos, die auf Videoplattformen wie YouTube oder auf anderen Websites geschaltet werden. Unternehmen können Videoanzeigen nutzen um ihre Produkte oder Dienstleistungen zu präsentieren, Geschichten zu erzählen oder Anleitungen bereitzustellen.</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sng" strike="noStrike"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Bevor ein Video beginnt sowie während eines Videos bei YouTube.</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b="1" dirty="0">
                <a:solidFill>
                  <a:srgbClr val="0D0D0D"/>
                </a:solidFill>
                <a:highlight>
                  <a:srgbClr val="FFFFFF"/>
                </a:highlight>
                <a:latin typeface="Arial" panose="020B0604020202020204" pitchFamily="34" charset="0"/>
                <a:ea typeface="Arial" panose="020B0604020202020204" pitchFamily="34" charset="0"/>
              </a:rPr>
              <a:t>4. </a:t>
            </a: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In-App-Werbung: </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Werbung, die innerhalb von mobilen Apps geschaltet wird. </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sng" strike="noStrike"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Werbung zwischen den Runden in der App „Quizduell“.</a:t>
            </a: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3C6598F-705C-2844-8205-C4371BFFA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51252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Kostenpflichtige Werbeanzeigen sind gut um schnellen Traffic (Zugriffe auf Ihre Website) zu generieren oder Phasen zu überbrücken, in denen nicht so viel los ist.</a:t>
            </a: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Allerdings sollte man sich mit der Materie gut auskennen um kein unnötiges Geld zu verbrennen. Es bringt nichts wenn die Werbeanzeigen nicht profitabel sind.</a:t>
            </a: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5C2F2CA3-A730-23B4-FE2C-7837E0487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2989503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lvl="0" indent="0">
              <a:lnSpc>
                <a:spcPct val="115000"/>
              </a:lnSpc>
              <a:spcBef>
                <a:spcPts val="1500"/>
              </a:spcBef>
              <a:buNone/>
            </a:pPr>
            <a:r>
              <a:rPr lang="de-DE" sz="1800" b="1" u="none" strike="noStrike" dirty="0">
                <a:solidFill>
                  <a:srgbClr val="0D0D0D"/>
                </a:solidFill>
                <a:effectLst/>
                <a:latin typeface="Arial" panose="020B0604020202020204" pitchFamily="34" charset="0"/>
                <a:ea typeface="Arial" panose="020B0604020202020204" pitchFamily="34" charset="0"/>
              </a:rPr>
              <a:t>1. Online-Präsenz:</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Website ermöglicht es einem Unternehmen, rund um die Uhr online präsent und erreichbar zu sein. Es ist ein 24/7 Mitarbeiter, der von jedem auf der Welt gesehen werden kann.</a:t>
            </a: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2. Informationen bereitstellen / Zeitersparnis:</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Unternehmen können auf ihrer Website alle relevanten Informationen über ihre Produkte, Dienstleistungen, Öffnungszeiten, Kontaktinformationen usw. bereitstellen, um Kundenfragen zu beantworten und ihnen bei der Kaufentscheidung zu helfen. Es werden relevante Fragen auf der Website beantwortet, die zu einer Zeitersparnis im Kundenkontakt führt.</a:t>
            </a: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96A82212-0481-7B98-D363-C4A97D151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1057515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11</a:t>
            </a:r>
            <a:r>
              <a:rPr lang="de-DE" dirty="0">
                <a:latin typeface="Arial" panose="020B0604020202020204" pitchFamily="34" charset="0"/>
                <a:ea typeface="Arial" panose="020B0604020202020204" pitchFamily="34" charset="0"/>
              </a:rPr>
              <a:t>. Suchverzeichnisse, Branchen- und Telefonbücher</a:t>
            </a:r>
            <a:br>
              <a:rPr lang="de-DE" dirty="0"/>
            </a:br>
            <a:endParaRPr lang="de-DE" dirty="0"/>
          </a:p>
        </p:txBody>
      </p:sp>
      <p:pic>
        <p:nvPicPr>
          <p:cNvPr id="2" name="Grafik 1">
            <a:extLst>
              <a:ext uri="{FF2B5EF4-FFF2-40B4-BE49-F238E27FC236}">
                <a16:creationId xmlns:a16="http://schemas.microsoft.com/office/drawing/2014/main" id="{4C6DA15F-A8B7-177F-FFED-6AA4AD76B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642" y="6129867"/>
            <a:ext cx="6652950" cy="728133"/>
          </a:xfrm>
          <a:prstGeom prst="rect">
            <a:avLst/>
          </a:prstGeom>
        </p:spPr>
      </p:pic>
    </p:spTree>
    <p:extLst>
      <p:ext uri="{BB962C8B-B14F-4D97-AF65-F5344CB8AC3E}">
        <p14:creationId xmlns:p14="http://schemas.microsoft.com/office/powerpoint/2010/main" val="3158358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00367"/>
          </a:xfrm>
          <a:prstGeom prst="rect">
            <a:avLst/>
          </a:prstGeom>
        </p:spPr>
        <p:txBody>
          <a:bodyPr/>
          <a:lstStyle/>
          <a:p>
            <a:pPr marL="0" indent="0">
              <a:lnSpc>
                <a:spcPct val="115000"/>
              </a:lnSpc>
              <a:spcAft>
                <a:spcPts val="800"/>
              </a:spcAft>
              <a:buNone/>
            </a:pPr>
            <a:r>
              <a:rPr lang="de-DE" sz="3200" dirty="0">
                <a:solidFill>
                  <a:srgbClr val="0D0D0D"/>
                </a:solidFill>
                <a:latin typeface="Arial" panose="020B0604020202020204" pitchFamily="34" charset="0"/>
              </a:rPr>
              <a:t>Es macht Sinn Ihre Domain als „Backlinks“ in Suchverzeichnisse, Branchenbücher oder Telefonbücher einzutragen um die Sichtbarkeit und Auffindbarkeit der Website zu verbessern. </a:t>
            </a:r>
            <a:r>
              <a:rPr lang="de-DE" sz="3200" u="sng" dirty="0">
                <a:solidFill>
                  <a:srgbClr val="0D0D0D"/>
                </a:solidFill>
                <a:latin typeface="Arial" panose="020B0604020202020204" pitchFamily="34" charset="0"/>
              </a:rPr>
              <a:t>Zwei Vorteile</a:t>
            </a:r>
            <a:r>
              <a:rPr lang="de-DE" sz="3200" dirty="0">
                <a:solidFill>
                  <a:srgbClr val="0D0D0D"/>
                </a:solidFill>
                <a:latin typeface="Arial" panose="020B0604020202020204" pitchFamily="34" charset="0"/>
              </a:rPr>
              <a:t> hierzu:</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11. Suchverzeichnisse, Branchen- &amp; Telefonbücher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3A62EFBE-018B-67E1-82D8-AE8BFA655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417533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Bef>
                <a:spcPts val="1500"/>
              </a:spcBef>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1. Lokale Präsenz stärken:</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p>
          <a:p>
            <a:pPr marL="0" lvl="0" indent="0">
              <a:lnSpc>
                <a:spcPct val="115000"/>
              </a:lnSpc>
              <a:spcBef>
                <a:spcPts val="1500"/>
              </a:spcBef>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Wenn Ihr Unternehmen lokal tätig ist und lokale Kunden ansprechen möchte, kann die Eintragung in lokale Branchenverzeichnisse und Telefonbücher helfen Ihre Präsenz in der Region zu stärken und potenzielle Kunden auf Ihr Unternehmen aufmerksam zu machen. </a:t>
            </a:r>
          </a:p>
          <a:p>
            <a:pPr marL="0" lvl="0" indent="0">
              <a:lnSpc>
                <a:spcPct val="115000"/>
              </a:lnSpc>
              <a:spcBef>
                <a:spcPts val="1500"/>
              </a:spcBef>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Es schauen zwar nur noch vergleichsweise wenige Menschen in solche Online-Telefonbücher aber besser da drin vertreten sein als dies nicht zu machen. Zudem ist der Zeitaufwand vergleichsweise gering für die Erstellung.</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11. Suchverzeichnisse, Branchen- &amp; Telefonbücher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5A90B86-8807-A847-0D2F-DC7755338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41239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Bef>
                <a:spcPts val="1500"/>
              </a:spcBef>
              <a:buClr>
                <a:srgbClr val="0D0D0D"/>
              </a:buClr>
              <a:buSzPts val="1200"/>
              <a:buNone/>
            </a:pPr>
            <a:r>
              <a:rPr lang="de-DE" sz="1800" b="1" dirty="0">
                <a:solidFill>
                  <a:srgbClr val="0D0D0D"/>
                </a:solidFill>
                <a:effectLst/>
                <a:latin typeface="Arial" panose="020B0604020202020204" pitchFamily="34" charset="0"/>
                <a:ea typeface="Arial" panose="020B0604020202020204" pitchFamily="34" charset="0"/>
              </a:rPr>
              <a:t>2. SEO-Vorteile:</a:t>
            </a:r>
            <a:endParaRPr lang="de-DE" sz="1800" dirty="0">
              <a:solidFill>
                <a:srgbClr val="0D0D0D"/>
              </a:solidFill>
              <a:effectLst/>
              <a:latin typeface="Arial" panose="020B0604020202020204" pitchFamily="34" charset="0"/>
              <a:ea typeface="Arial" panose="020B0604020202020204" pitchFamily="34" charset="0"/>
            </a:endParaRPr>
          </a:p>
          <a:p>
            <a:pPr marL="0" lvl="0" indent="0">
              <a:lnSpc>
                <a:spcPct val="115000"/>
              </a:lnSpc>
              <a:spcBef>
                <a:spcPts val="1500"/>
              </a:spcBef>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Einträge in qualitativ hochwertigen Branchenverzeichnissen können dazu beitragen die Suchmaschinenoptimierung (SEO) Ihrer Website zu verbessern, indem sie „Backlinks“ von vertrauenswürdigen Quellen generieren. </a:t>
            </a:r>
          </a:p>
          <a:p>
            <a:pPr marL="0" lvl="0" indent="0">
              <a:lnSpc>
                <a:spcPct val="115000"/>
              </a:lnSpc>
              <a:spcBef>
                <a:spcPts val="1500"/>
              </a:spcBef>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Dies kann sich positiv auf das Ranking Ihrer Website in den Suchmaschinenergebnissen auswirken. </a:t>
            </a:r>
          </a:p>
          <a:p>
            <a:pPr marL="0" lvl="0" indent="0">
              <a:lnSpc>
                <a:spcPct val="115000"/>
              </a:lnSpc>
              <a:spcBef>
                <a:spcPts val="1500"/>
              </a:spcBef>
              <a:buClr>
                <a:srgbClr val="0D0D0D"/>
              </a:buClr>
              <a:buSzPts val="1200"/>
              <a:buNone/>
            </a:pPr>
            <a:r>
              <a:rPr lang="de-DE" sz="1800" u="sng" dirty="0">
                <a:solidFill>
                  <a:srgbClr val="0D0D0D"/>
                </a:solidFill>
                <a:effectLst/>
                <a:latin typeface="Arial" panose="020B0604020202020204" pitchFamily="34" charset="0"/>
                <a:ea typeface="Arial" panose="020B0604020202020204" pitchFamily="34" charset="0"/>
              </a:rPr>
              <a:t>Für fast jedes Unternehmen passend sind u.a.: </a:t>
            </a:r>
          </a:p>
          <a:p>
            <a:pPr marL="0" lvl="0" indent="0">
              <a:lnSpc>
                <a:spcPct val="115000"/>
              </a:lnSpc>
              <a:spcBef>
                <a:spcPts val="1500"/>
              </a:spcBef>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Gelbe Seiten, Das Örtliche, 11880, Stadtbranchenbuch und der Google Business Eintrag (zu dem kommen wir gleich).</a:t>
            </a: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Beispiel: </a:t>
            </a:r>
            <a:r>
              <a:rPr lang="de-DE" sz="1800" dirty="0">
                <a:solidFill>
                  <a:srgbClr val="0D0D0D"/>
                </a:solidFill>
                <a:effectLst/>
                <a:latin typeface="Arial" panose="020B0604020202020204" pitchFamily="34" charset="0"/>
                <a:ea typeface="Arial" panose="020B0604020202020204" pitchFamily="34" charset="0"/>
                <a:hlinkClick r:id="rId2"/>
              </a:rPr>
              <a:t>https://firma-eintragen-kostenlos.11880.com</a:t>
            </a:r>
            <a:endParaRPr lang="de-DE" sz="1800" dirty="0">
              <a:solidFill>
                <a:srgbClr val="0D0D0D"/>
              </a:solidFill>
              <a:effectLst/>
              <a:latin typeface="Arial" panose="020B0604020202020204" pitchFamily="34" charset="0"/>
              <a:ea typeface="Arial" panose="020B0604020202020204" pitchFamily="34" charset="0"/>
            </a:endParaRPr>
          </a:p>
          <a:p>
            <a:pPr marL="0" lvl="0" indent="0">
              <a:lnSpc>
                <a:spcPct val="115000"/>
              </a:lnSpc>
              <a:spcBef>
                <a:spcPts val="1500"/>
              </a:spcBef>
              <a:buClr>
                <a:srgbClr val="0D0D0D"/>
              </a:buClr>
              <a:buSzPts val="1200"/>
              <a:buNone/>
            </a:pPr>
            <a:r>
              <a:rPr lang="de-DE" sz="1800" u="none" strike="noStrike" dirty="0">
                <a:solidFill>
                  <a:srgbClr val="0D0D0D"/>
                </a:solidFill>
                <a:latin typeface="Arial" panose="020B0604020202020204" pitchFamily="34" charset="0"/>
                <a:ea typeface="Roboto" panose="02000000000000000000" pitchFamily="2" charset="0"/>
                <a:cs typeface="Roboto" panose="02000000000000000000" pitchFamily="2" charset="0"/>
              </a:rPr>
              <a:t>Dazu gibt es </a:t>
            </a:r>
            <a:r>
              <a:rPr lang="de-DE" sz="1800" u="sng" strike="noStrike" dirty="0">
                <a:solidFill>
                  <a:srgbClr val="0D0D0D"/>
                </a:solidFill>
                <a:latin typeface="Arial" panose="020B0604020202020204" pitchFamily="34" charset="0"/>
                <a:ea typeface="Roboto" panose="02000000000000000000" pitchFamily="2" charset="0"/>
                <a:cs typeface="Roboto" panose="02000000000000000000" pitchFamily="2" charset="0"/>
              </a:rPr>
              <a:t>branchenspezifische</a:t>
            </a:r>
            <a:r>
              <a:rPr lang="de-DE" sz="1800" u="none" strike="noStrike" dirty="0">
                <a:solidFill>
                  <a:srgbClr val="0D0D0D"/>
                </a:solidFill>
                <a:latin typeface="Arial" panose="020B0604020202020204" pitchFamily="34" charset="0"/>
                <a:ea typeface="Roboto" panose="02000000000000000000" pitchFamily="2" charset="0"/>
                <a:cs typeface="Roboto" panose="02000000000000000000" pitchFamily="2" charset="0"/>
              </a:rPr>
              <a:t> Verzeichnisse</a:t>
            </a:r>
            <a:r>
              <a:rPr lang="de-DE" sz="1800" dirty="0">
                <a:solidFill>
                  <a:srgbClr val="0D0D0D"/>
                </a:solidFill>
                <a:latin typeface="Arial" panose="020B0604020202020204" pitchFamily="34" charset="0"/>
                <a:ea typeface="Roboto" panose="02000000000000000000" pitchFamily="2" charset="0"/>
                <a:cs typeface="Roboto" panose="02000000000000000000" pitchFamily="2" charset="0"/>
              </a:rPr>
              <a:t> (z.B. </a:t>
            </a:r>
            <a:r>
              <a:rPr lang="de-DE" sz="1800" dirty="0" err="1">
                <a:solidFill>
                  <a:srgbClr val="0D0D0D"/>
                </a:solidFill>
                <a:latin typeface="Arial" panose="020B0604020202020204" pitchFamily="34" charset="0"/>
                <a:ea typeface="Roboto" panose="02000000000000000000" pitchFamily="2" charset="0"/>
                <a:cs typeface="Roboto" panose="02000000000000000000" pitchFamily="2" charset="0"/>
              </a:rPr>
              <a:t>anwalt.de</a:t>
            </a:r>
            <a:r>
              <a:rPr lang="de-DE" sz="1800" dirty="0">
                <a:solidFill>
                  <a:srgbClr val="0D0D0D"/>
                </a:solidFill>
                <a:latin typeface="Arial" panose="020B0604020202020204" pitchFamily="34" charset="0"/>
                <a:ea typeface="Roboto" panose="02000000000000000000" pitchFamily="2" charset="0"/>
                <a:cs typeface="Roboto" panose="02000000000000000000" pitchFamily="2" charset="0"/>
              </a:rPr>
              <a:t>, </a:t>
            </a:r>
            <a:r>
              <a:rPr lang="de-DE" sz="1800" dirty="0" err="1">
                <a:solidFill>
                  <a:srgbClr val="0D0D0D"/>
                </a:solidFill>
                <a:latin typeface="Arial" panose="020B0604020202020204" pitchFamily="34" charset="0"/>
                <a:ea typeface="Roboto" panose="02000000000000000000" pitchFamily="2" charset="0"/>
                <a:cs typeface="Roboto" panose="02000000000000000000" pitchFamily="2" charset="0"/>
              </a:rPr>
              <a:t>umzugsfirmencheck.de</a:t>
            </a:r>
            <a:r>
              <a:rPr lang="de-DE" sz="1800" dirty="0">
                <a:solidFill>
                  <a:srgbClr val="0D0D0D"/>
                </a:solidFill>
                <a:latin typeface="Arial" panose="020B0604020202020204" pitchFamily="34" charset="0"/>
                <a:ea typeface="Roboto" panose="02000000000000000000" pitchFamily="2" charset="0"/>
                <a:cs typeface="Roboto" panose="02000000000000000000" pitchFamily="2" charset="0"/>
              </a:rPr>
              <a:t>).</a:t>
            </a:r>
            <a:br>
              <a:rPr lang="de-DE" sz="1800" u="none" strike="noStrike" dirty="0">
                <a:solidFill>
                  <a:srgbClr val="0D0D0D"/>
                </a:solidFill>
                <a:latin typeface="Arial" panose="020B0604020202020204" pitchFamily="34" charset="0"/>
                <a:ea typeface="Roboto" panose="02000000000000000000" pitchFamily="2" charset="0"/>
                <a:cs typeface="Roboto" panose="02000000000000000000" pitchFamily="2" charset="0"/>
              </a:rPr>
            </a:br>
            <a:r>
              <a:rPr lang="de-DE" sz="1800" u="sng" strike="noStrike" dirty="0">
                <a:solidFill>
                  <a:srgbClr val="0D0D0D"/>
                </a:solidFill>
                <a:latin typeface="Arial" panose="020B0604020202020204" pitchFamily="34" charset="0"/>
                <a:ea typeface="Roboto" panose="02000000000000000000" pitchFamily="2" charset="0"/>
                <a:cs typeface="Roboto" panose="02000000000000000000" pitchFamily="2" charset="0"/>
              </a:rPr>
              <a:t>TIPP:</a:t>
            </a:r>
            <a:r>
              <a:rPr lang="de-DE" sz="1800" strike="noStrike" dirty="0">
                <a:solidFill>
                  <a:srgbClr val="0D0D0D"/>
                </a:solidFill>
                <a:latin typeface="Arial" panose="020B0604020202020204" pitchFamily="34" charset="0"/>
                <a:ea typeface="Roboto" panose="02000000000000000000" pitchFamily="2" charset="0"/>
                <a:cs typeface="Roboto" panose="02000000000000000000" pitchFamily="2" charset="0"/>
              </a:rPr>
              <a:t> </a:t>
            </a:r>
            <a:r>
              <a:rPr lang="de-DE" sz="1800" u="none" strike="noStrike" dirty="0">
                <a:solidFill>
                  <a:srgbClr val="0D0D0D"/>
                </a:solidFill>
                <a:latin typeface="Arial" panose="020B0604020202020204" pitchFamily="34" charset="0"/>
                <a:ea typeface="Roboto" panose="02000000000000000000" pitchFamily="2" charset="0"/>
                <a:cs typeface="Roboto" panose="02000000000000000000" pitchFamily="2" charset="0"/>
              </a:rPr>
              <a:t>Googlen Sie nach Mitbewerbern und schauen Sie wo jene vertreten sind.</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11. Suchverzeichnisse, Branchen- &amp; Telefonbücher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707BF1BC-78B1-7B68-1955-B3097A597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622" y="6286371"/>
            <a:ext cx="5222970" cy="571629"/>
          </a:xfrm>
          <a:prstGeom prst="rect">
            <a:avLst/>
          </a:prstGeom>
        </p:spPr>
      </p:pic>
    </p:spTree>
    <p:extLst>
      <p:ext uri="{BB962C8B-B14F-4D97-AF65-F5344CB8AC3E}">
        <p14:creationId xmlns:p14="http://schemas.microsoft.com/office/powerpoint/2010/main" val="24308537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00000"/>
                </a:solidFill>
                <a:effectLst/>
                <a:latin typeface="Arial" panose="020B0604020202020204" pitchFamily="34" charset="0"/>
                <a:ea typeface="Arial" panose="020B0604020202020204" pitchFamily="34" charset="0"/>
              </a:rPr>
              <a:t>Insgesamt kann die Eintragung Ihrer Domain in Suchverzeichnisse, Branchenbücher und Telefonbücher dazu beitragen</a:t>
            </a:r>
            <a:r>
              <a:rPr lang="de-DE" sz="1800" dirty="0">
                <a:solidFill>
                  <a:srgbClr val="000000"/>
                </a:solidFill>
                <a:latin typeface="Arial" panose="020B0604020202020204" pitchFamily="34" charset="0"/>
                <a:ea typeface="Arial" panose="020B0604020202020204" pitchFamily="34" charset="0"/>
              </a:rPr>
              <a:t> </a:t>
            </a:r>
            <a:r>
              <a:rPr lang="de-DE" sz="1800" dirty="0">
                <a:solidFill>
                  <a:srgbClr val="000000"/>
                </a:solidFill>
                <a:effectLst/>
                <a:latin typeface="Arial" panose="020B0604020202020204" pitchFamily="34" charset="0"/>
                <a:ea typeface="Arial" panose="020B0604020202020204" pitchFamily="34" charset="0"/>
              </a:rPr>
              <a:t>die Sichtbarkeit und Auffindbarkeit Ihrer Website zu verbessern, insbesondere in lokalen Märkten und für spezifische Zielgruppen. </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00000"/>
                </a:solidFill>
                <a:effectLst/>
                <a:latin typeface="Arial" panose="020B0604020202020204" pitchFamily="34" charset="0"/>
                <a:ea typeface="Arial" panose="020B0604020202020204" pitchFamily="34" charset="0"/>
              </a:rPr>
              <a:t>Es ist jedoch wichtig die Auswahl der Verzeichnisse sorgfältig zu prüfen, sodass sie zur Zielgruppe Ihres Unternehmens passen und einen echten Nutzen bieten. Ansonsten kann es aus SEO-Sicht auch negative Auswirkungen haben. Daher am besten nur Eintragungen in seriösen Verzeichnissen vornehmen und nicht alles was Ihnen vor die Nase kommt. </a:t>
            </a:r>
            <a:r>
              <a:rPr lang="de-DE" sz="1800" dirty="0">
                <a:solidFill>
                  <a:srgbClr val="000000"/>
                </a:solidFill>
                <a:effectLst/>
                <a:latin typeface="Arial" panose="020B0604020202020204" pitchFamily="34" charset="0"/>
                <a:ea typeface="Arial" panose="020B0604020202020204" pitchFamily="34" charset="0"/>
                <a:sym typeface="Wingdings" pitchFamily="2" charset="2"/>
              </a:rPr>
              <a:t></a:t>
            </a:r>
            <a:endParaRPr lang="de-DE" sz="1800" dirty="0">
              <a:effectLst/>
              <a:latin typeface="Arial" panose="020B0604020202020204" pitchFamily="34" charset="0"/>
              <a:ea typeface="Arial" panose="020B0604020202020204" pitchFamily="34"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11. Suchverzeichnisse, Branchen- &amp; Telefonbücher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636B6B8D-B18A-9307-28E4-FCEECE7ED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681216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buNone/>
            </a:pPr>
            <a:r>
              <a:rPr lang="de-DE" sz="1800" u="sng" dirty="0">
                <a:solidFill>
                  <a:srgbClr val="0D0D0D"/>
                </a:solidFill>
                <a:effectLst/>
                <a:latin typeface="Arial" panose="020B0604020202020204" pitchFamily="34" charset="0"/>
                <a:ea typeface="Arial" panose="020B0604020202020204" pitchFamily="34" charset="0"/>
              </a:rPr>
              <a:t>Vorsicht vor sogenannten „</a:t>
            </a:r>
            <a:r>
              <a:rPr lang="de-DE" sz="1800" u="sng" dirty="0" err="1">
                <a:solidFill>
                  <a:srgbClr val="0D0D0D"/>
                </a:solidFill>
                <a:effectLst/>
                <a:latin typeface="Arial" panose="020B0604020202020204" pitchFamily="34" charset="0"/>
                <a:ea typeface="Arial" panose="020B0604020202020204" pitchFamily="34" charset="0"/>
              </a:rPr>
              <a:t>Local</a:t>
            </a:r>
            <a:r>
              <a:rPr lang="de-DE" sz="1800" u="sng" dirty="0">
                <a:solidFill>
                  <a:srgbClr val="0D0D0D"/>
                </a:solidFill>
                <a:effectLst/>
                <a:latin typeface="Arial" panose="020B0604020202020204" pitchFamily="34" charset="0"/>
                <a:ea typeface="Arial" panose="020B0604020202020204" pitchFamily="34" charset="0"/>
              </a:rPr>
              <a:t> Listing“:</a:t>
            </a:r>
            <a:br>
              <a:rPr lang="de-DE" sz="1800" u="sng" dirty="0">
                <a:solidFill>
                  <a:srgbClr val="0D0D0D"/>
                </a:solidFill>
                <a:effectLst/>
                <a:latin typeface="Arial" panose="020B0604020202020204" pitchFamily="34" charset="0"/>
                <a:ea typeface="Arial" panose="020B0604020202020204" pitchFamily="34" charset="0"/>
              </a:rPr>
            </a:br>
            <a:br>
              <a:rPr lang="de-DE" sz="1800" u="sng"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Es gibt Unternehmen, die bieten das sogenannte „</a:t>
            </a:r>
            <a:r>
              <a:rPr lang="de-DE" sz="1800" dirty="0" err="1">
                <a:solidFill>
                  <a:srgbClr val="0D0D0D"/>
                </a:solidFill>
                <a:effectLst/>
                <a:latin typeface="Arial" panose="020B0604020202020204" pitchFamily="34" charset="0"/>
                <a:ea typeface="Arial" panose="020B0604020202020204" pitchFamily="34" charset="0"/>
              </a:rPr>
              <a:t>Local</a:t>
            </a:r>
            <a:r>
              <a:rPr lang="de-DE" sz="1800" dirty="0">
                <a:solidFill>
                  <a:srgbClr val="0D0D0D"/>
                </a:solidFill>
                <a:effectLst/>
                <a:latin typeface="Arial" panose="020B0604020202020204" pitchFamily="34" charset="0"/>
                <a:ea typeface="Arial" panose="020B0604020202020204" pitchFamily="34" charset="0"/>
              </a:rPr>
              <a:t> Listing“ an. </a:t>
            </a:r>
          </a:p>
          <a:p>
            <a:pPr marL="0" indent="0">
              <a:lnSpc>
                <a:spcPct val="115000"/>
              </a:lnSpc>
              <a:buNone/>
            </a:pPr>
            <a:r>
              <a:rPr lang="de-DE" sz="1800" dirty="0">
                <a:solidFill>
                  <a:srgbClr val="0D0D0D"/>
                </a:solidFill>
                <a:effectLst/>
                <a:latin typeface="Arial" panose="020B0604020202020204" pitchFamily="34" charset="0"/>
                <a:ea typeface="Arial" panose="020B0604020202020204" pitchFamily="34" charset="0"/>
              </a:rPr>
              <a:t>Jene erstellen Ihnen in 20 bis 50 Portalen einen Eintrag. Dafür nehmen jene meiner persönlichen Meinung nach einen überhöhten monatlichen Betrag.</a:t>
            </a:r>
          </a:p>
          <a:p>
            <a:pPr marL="0" indent="0">
              <a:lnSpc>
                <a:spcPct val="115000"/>
              </a:lnSpc>
              <a:buNone/>
            </a:pPr>
            <a:r>
              <a:rPr lang="de-DE" sz="1800" dirty="0">
                <a:solidFill>
                  <a:srgbClr val="0D0D0D"/>
                </a:solidFill>
                <a:effectLst/>
                <a:latin typeface="Arial" panose="020B0604020202020204" pitchFamily="34" charset="0"/>
                <a:ea typeface="Arial" panose="020B0604020202020204" pitchFamily="34" charset="0"/>
              </a:rPr>
              <a:t>Falls Sie sowas machen möchten, kündigen Sie es direkt wieder nach der Erstellung der Eintragungen. </a:t>
            </a:r>
          </a:p>
          <a:p>
            <a:pPr marL="0" indent="0">
              <a:lnSpc>
                <a:spcPct val="115000"/>
              </a:lnSpc>
              <a:buNone/>
            </a:pPr>
            <a:r>
              <a:rPr lang="de-DE" sz="1800" dirty="0">
                <a:solidFill>
                  <a:srgbClr val="0D0D0D"/>
                </a:solidFill>
                <a:effectLst/>
                <a:latin typeface="Arial" panose="020B0604020202020204" pitchFamily="34" charset="0"/>
                <a:ea typeface="Arial" panose="020B0604020202020204" pitchFamily="34" charset="0"/>
              </a:rPr>
              <a:t>Die Daten bleiben dennoch erhalten und werden nach der Kündigung erfahrungsgemäß nicht wieder gelöscht. </a:t>
            </a:r>
          </a:p>
          <a:p>
            <a:pPr marL="0" indent="0">
              <a:lnSpc>
                <a:spcPct val="115000"/>
              </a:lnSpc>
              <a:buNone/>
            </a:pPr>
            <a:r>
              <a:rPr lang="de-DE" sz="1800" dirty="0">
                <a:solidFill>
                  <a:srgbClr val="0D0D0D"/>
                </a:solidFill>
                <a:effectLst/>
                <a:latin typeface="Arial" panose="020B0604020202020204" pitchFamily="34" charset="0"/>
                <a:ea typeface="Arial" panose="020B0604020202020204" pitchFamily="34" charset="0"/>
              </a:rPr>
              <a:t>Falls es Änderungen in den Daten gibt (Telefonnummer, Website, Anschrift) kann man dies notfalls auch selbst machen: Einfach nach sich googeln und die Einträge die kommen abändern. </a:t>
            </a:r>
            <a:endParaRPr lang="de-DE" sz="1800" dirty="0">
              <a:effectLst/>
              <a:latin typeface="Arial" panose="020B0604020202020204" pitchFamily="34" charset="0"/>
              <a:ea typeface="Arial" panose="020B0604020202020204" pitchFamily="34"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11. Suchverzeichnisse, Branchen- &amp; Telefonbücher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9F50B25-597A-9BC7-E5B5-D1E36F9C9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640266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12</a:t>
            </a:r>
            <a:r>
              <a:rPr lang="de-DE" dirty="0">
                <a:latin typeface="Arial" panose="020B0604020202020204" pitchFamily="34" charset="0"/>
                <a:ea typeface="Arial" panose="020B0604020202020204" pitchFamily="34" charset="0"/>
              </a:rPr>
              <a:t>. Google Business Konto / Unternehmensprofil</a:t>
            </a:r>
            <a:br>
              <a:rPr lang="de-DE" dirty="0"/>
            </a:br>
            <a:endParaRPr lang="de-DE" dirty="0"/>
          </a:p>
        </p:txBody>
      </p:sp>
      <p:pic>
        <p:nvPicPr>
          <p:cNvPr id="2" name="Grafik 1">
            <a:extLst>
              <a:ext uri="{FF2B5EF4-FFF2-40B4-BE49-F238E27FC236}">
                <a16:creationId xmlns:a16="http://schemas.microsoft.com/office/drawing/2014/main" id="{BD2FB542-76B3-6D22-AFC9-467DEA0D7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932" y="6129461"/>
            <a:ext cx="6656659" cy="728539"/>
          </a:xfrm>
          <a:prstGeom prst="rect">
            <a:avLst/>
          </a:prstGeom>
        </p:spPr>
      </p:pic>
    </p:spTree>
    <p:extLst>
      <p:ext uri="{BB962C8B-B14F-4D97-AF65-F5344CB8AC3E}">
        <p14:creationId xmlns:p14="http://schemas.microsoft.com/office/powerpoint/2010/main" val="31817040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00367"/>
          </a:xfrm>
          <a:prstGeom prst="rect">
            <a:avLst/>
          </a:prstGeom>
        </p:spPr>
        <p:txBody>
          <a:bodyPr/>
          <a:lstStyle/>
          <a:p>
            <a:pPr marL="0" indent="0">
              <a:lnSpc>
                <a:spcPct val="115000"/>
              </a:lnSpc>
              <a:spcAft>
                <a:spcPts val="800"/>
              </a:spcAft>
              <a:buNone/>
            </a:pPr>
            <a:r>
              <a:rPr lang="en-US" sz="3200" dirty="0">
                <a:solidFill>
                  <a:srgbClr val="0D0D0D"/>
                </a:solidFill>
                <a:latin typeface="Arial" panose="020B0604020202020204" pitchFamily="34" charset="0"/>
              </a:rPr>
              <a:t>Ein „Google Business-</a:t>
            </a:r>
            <a:r>
              <a:rPr lang="en-US" sz="3200" dirty="0" err="1">
                <a:solidFill>
                  <a:srgbClr val="0D0D0D"/>
                </a:solidFill>
                <a:latin typeface="Arial" panose="020B0604020202020204" pitchFamily="34" charset="0"/>
              </a:rPr>
              <a:t>Konto</a:t>
            </a:r>
            <a:r>
              <a:rPr lang="en-US" sz="3200" dirty="0">
                <a:solidFill>
                  <a:srgbClr val="0D0D0D"/>
                </a:solidFill>
                <a:latin typeface="Arial" panose="020B0604020202020204" pitchFamily="34" charset="0"/>
              </a:rPr>
              <a:t>“ bzw. </a:t>
            </a:r>
            <a:r>
              <a:rPr lang="de-DE" sz="3200" dirty="0">
                <a:solidFill>
                  <a:srgbClr val="0D0D0D"/>
                </a:solidFill>
                <a:latin typeface="Arial" panose="020B0604020202020204" pitchFamily="34" charset="0"/>
              </a:rPr>
              <a:t>„Unternehmensprofil“ bietet Unternehmen eine Vielzahl von Vorteilen und Funktionen, um ihre Online-Präsenz zu verbessern und mit Kunden in Kontakt zu treten. Die wichtigsten </a:t>
            </a:r>
            <a:r>
              <a:rPr lang="de-DE" sz="3200" u="sng" dirty="0">
                <a:solidFill>
                  <a:srgbClr val="0D0D0D"/>
                </a:solidFill>
                <a:latin typeface="Arial" panose="020B0604020202020204" pitchFamily="34" charset="0"/>
              </a:rPr>
              <a:t>7 Vorteile</a:t>
            </a:r>
            <a:r>
              <a:rPr lang="de-DE" sz="3200" dirty="0">
                <a:solidFill>
                  <a:srgbClr val="0D0D0D"/>
                </a:solidFill>
                <a:latin typeface="Arial" panose="020B0604020202020204" pitchFamily="34" charset="0"/>
              </a:rPr>
              <a:t>:</a:t>
            </a:r>
          </a:p>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E6562C4A-D464-8E65-F589-F853CD7F0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60372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Bef>
                <a:spcPts val="1500"/>
              </a:spcBef>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1. Erhöhte Sichtbarkeit in der Google-Suche:</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p>
          <a:p>
            <a:pPr marL="0" lvl="0" indent="0">
              <a:lnSpc>
                <a:spcPct val="115000"/>
              </a:lnSpc>
              <a:spcBef>
                <a:spcPts val="1500"/>
              </a:spcBef>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Durch die Erstellung eines Google Kontos können Unternehmen die Sichtbarkeit in der Google-Suche erhöhen. Ihr Unternehmen wird auf der rechten Seite der Suchergebnisse angezeigt, wenn Benutzer nach Ihrem Unternehmen oder nach relevanten Unternehmen in Ihrer Nähe suchen.</a:t>
            </a:r>
          </a:p>
          <a:p>
            <a:pPr marL="0" indent="0">
              <a:lnSpc>
                <a:spcPct val="115000"/>
              </a:lnSpc>
              <a:spcBef>
                <a:spcPts val="1500"/>
              </a:spcBef>
              <a:buClr>
                <a:srgbClr val="0D0D0D"/>
              </a:buClr>
              <a:buSzPts val="1200"/>
              <a:buNone/>
            </a:pP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Beispiel: TiRa Media | Wir bauen Ihre Website</a:t>
            </a:r>
            <a:b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b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hlinkClick r:id="rId2"/>
              </a:rPr>
              <a:t>https://google.de</a:t>
            </a:r>
            <a:endParaRPr lang="de-DE" sz="1800" dirty="0">
              <a:solidFill>
                <a:srgbClr val="0D0D0D"/>
              </a:solidFill>
              <a:latin typeface="Arial" panose="020B0604020202020204" pitchFamily="34" charset="0"/>
              <a:ea typeface="Roboto" panose="02000000000000000000" pitchFamily="2" charset="0"/>
              <a:cs typeface="Arial" panose="020B0604020202020204" pitchFamily="34" charset="0"/>
            </a:endParaRPr>
          </a:p>
          <a:p>
            <a:pPr marL="0" indent="0">
              <a:lnSpc>
                <a:spcPct val="115000"/>
              </a:lnSpc>
              <a:spcBef>
                <a:spcPts val="1500"/>
              </a:spcBef>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2. Google Maps-Eintrag:</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p>
          <a:p>
            <a:pPr marL="0" lvl="0" indent="0">
              <a:lnSpc>
                <a:spcPct val="115000"/>
              </a:lnSpc>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Mit einem Unternehmensprofil bei Google wird Ihr Unternehmen auch auf Google Maps angezeigt. Potenzielle Kunden können Ihr Unternehmen leicht finden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wenn sie nach lokalen Unternehmen suchen.</a:t>
            </a: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EFE1545-570B-4A2B-0843-20A83D109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2027229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3. Aktualisierte Unternehmensinformationen: </a:t>
            </a:r>
          </a:p>
          <a:p>
            <a:pPr marL="0" lvl="0" indent="0">
              <a:lnSpc>
                <a:spcPct val="115000"/>
              </a:lnSpc>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Sie können das Konto verwenden um wichtige Informationen über Ihr Unternehmen zu veröffentlichen und zu verwalten, wie z.B. Adresse, Telefonnummer, Öffnungszeiten, Website und andere relevante Details.  </a:t>
            </a:r>
          </a:p>
          <a:p>
            <a:pPr marL="0" lvl="0" indent="0">
              <a:lnSpc>
                <a:spcPct val="115000"/>
              </a:lnSpc>
              <a:buClr>
                <a:srgbClr val="0D0D0D"/>
              </a:buClr>
              <a:buSzPts val="1200"/>
              <a:buNone/>
            </a:pP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Die Eintragung der Website ist ein guter </a:t>
            </a:r>
            <a:r>
              <a:rPr lang="de-DE" sz="1800" dirty="0" err="1">
                <a:solidFill>
                  <a:srgbClr val="0D0D0D"/>
                </a:solidFill>
                <a:latin typeface="Arial" panose="020B0604020202020204" pitchFamily="34" charset="0"/>
                <a:ea typeface="Roboto" panose="02000000000000000000" pitchFamily="2" charset="0"/>
                <a:cs typeface="Arial" panose="020B0604020202020204" pitchFamily="34" charset="0"/>
              </a:rPr>
              <a:t>Backlink</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a:t>
            </a:r>
            <a:endPar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Somit sind potenzielle Kunden stets informiert.</a:t>
            </a: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FA492A7-BD32-6A9D-5B52-B813950DC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036433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100"/>
            <a:ext cx="9469438" cy="4722944"/>
          </a:xfrm>
          <a:prstGeom prst="rect">
            <a:avLst/>
          </a:prstGeom>
        </p:spPr>
        <p:txBody>
          <a:bodyPr/>
          <a:lstStyle/>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3. Kundenbindung: </a:t>
            </a:r>
            <a:br>
              <a:rPr lang="de-DE" sz="1800" b="1" u="none" strike="noStrike" dirty="0">
                <a:solidFill>
                  <a:srgbClr val="0D0D0D"/>
                </a:solidFill>
                <a:effectLst/>
                <a:latin typeface="Arial" panose="020B0604020202020204" pitchFamily="34" charset="0"/>
                <a:ea typeface="Arial" panose="020B0604020202020204" pitchFamily="34" charset="0"/>
              </a:rPr>
            </a:br>
            <a:br>
              <a:rPr lang="de-DE" sz="1800" b="1"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Website kann dazu beitragen, die Kundenbindung zu stärken, indem man z.B. in einem Blog regelmäßig Mehrwert-Artikel, Aktionen, Tipps etc. veröffentlicht, die die Kunden dazu ermutigen, immer wieder zurückzukehren. Auch </a:t>
            </a:r>
            <a:r>
              <a:rPr lang="de-DE" sz="1800" dirty="0">
                <a:solidFill>
                  <a:srgbClr val="0D0D0D"/>
                </a:solidFill>
                <a:latin typeface="Arial" panose="020B0604020202020204" pitchFamily="34" charset="0"/>
                <a:ea typeface="Arial" panose="020B0604020202020204" pitchFamily="34" charset="0"/>
              </a:rPr>
              <a:t>der Eintrag in einen Newsletter beginnt in der Regel auf der Website.</a:t>
            </a: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4. Glaubwürdigkeit und Professionalität:</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gut gestaltete Website macht ein Unternehmen Seriös, Professionell und steigert das Image bzw. die Außendarstellung. Potenzielle Kunden nehmen Unternehmen mit einer qualitativ hochwertigen Website oft ernster.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i="1" u="none" strike="noStrike" dirty="0">
                <a:solidFill>
                  <a:srgbClr val="0D0D0D"/>
                </a:solidFill>
                <a:effectLst/>
                <a:latin typeface="Arial" panose="020B0604020202020204" pitchFamily="34" charset="0"/>
                <a:ea typeface="Arial" panose="020B0604020202020204" pitchFamily="34" charset="0"/>
              </a:rPr>
              <a:t>„Was jemand über eine Website denkt, das denkt er auch über das Unternehmen.“</a:t>
            </a: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E77C9A7-6CF1-1A73-A65D-81DE0EA12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537768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4. Kundenbewertungen und Rezensionen:</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p>
          <a:p>
            <a:pPr marL="0" lvl="0" indent="0">
              <a:lnSpc>
                <a:spcPct val="115000"/>
              </a:lnSpc>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Kunden können Bewertungen für Ihr Unternehmen auf Google hinterlassen. Ein Google Konto ermöglicht es Ihnen</a:t>
            </a:r>
            <a:r>
              <a:rPr lang="de-DE" sz="1800" dirty="0">
                <a:solidFill>
                  <a:srgbClr val="0D0D0D"/>
                </a:solidFill>
                <a:latin typeface="Arial" panose="020B0604020202020204" pitchFamily="34" charset="0"/>
                <a:ea typeface="Roboto" panose="02000000000000000000" pitchFamily="2" charset="0"/>
                <a:cs typeface="Arial" panose="020B0604020202020204" pitchFamily="34" charset="0"/>
              </a:rPr>
              <a:t> </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diese Bewertungen zu verwalten, auf Rückmeldungen zu antworten und das Kundenfeedback zu nutzen um Ihr Unternehmen zu verbessern.</a:t>
            </a:r>
            <a:endParaRPr lang="de-DE" sz="1800" strike="noStrike" dirty="0">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buClr>
                <a:srgbClr val="0D0D0D"/>
              </a:buClr>
              <a:buSzPts val="1200"/>
              <a:buNone/>
            </a:pPr>
            <a:r>
              <a:rPr lang="de-DE" sz="1800" u="sng" dirty="0">
                <a:solidFill>
                  <a:srgbClr val="0D0D0D"/>
                </a:solidFill>
                <a:effectLst/>
                <a:highlight>
                  <a:srgbClr val="FFFFFF"/>
                </a:highlight>
                <a:latin typeface="Arial" panose="020B0604020202020204" pitchFamily="34" charset="0"/>
                <a:ea typeface="Arial" panose="020B0604020202020204" pitchFamily="34" charset="0"/>
                <a:cs typeface="Arial" panose="020B0604020202020204" pitchFamily="34" charset="0"/>
              </a:rPr>
              <a:t>Nachteil bzgl. Bewertungen bei Google:</a:t>
            </a:r>
            <a:endParaRPr lang="de-DE" sz="1800" u="sng" dirty="0">
              <a:highlight>
                <a:srgbClr val="FFFFFF"/>
              </a:highlight>
              <a:latin typeface="Arial" panose="020B0604020202020204" pitchFamily="34" charset="0"/>
              <a:ea typeface="Arial" panose="020B0604020202020204" pitchFamily="34" charset="0"/>
              <a:cs typeface="Arial" panose="020B0604020202020204" pitchFamily="34" charset="0"/>
            </a:endParaRPr>
          </a:p>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cs typeface="Arial" panose="020B0604020202020204" pitchFamily="34" charset="0"/>
              </a:rPr>
              <a:t>Um eine Bewertung in einem Google Konto zu hinterlassen benötigt der Bewerter eine Googlemail-Adresse. Von daher ist es nützlich auch auf andere Weise Kundenstimmen zu sammeln</a:t>
            </a:r>
            <a:r>
              <a:rPr lang="de-DE" sz="1800" dirty="0">
                <a:solidFill>
                  <a:srgbClr val="0D0D0D"/>
                </a:solidFill>
                <a:highlight>
                  <a:srgbClr val="FFFFFF"/>
                </a:highlight>
                <a:latin typeface="Arial" panose="020B0604020202020204" pitchFamily="34" charset="0"/>
                <a:ea typeface="Arial" panose="020B0604020202020204" pitchFamily="34" charset="0"/>
                <a:cs typeface="Arial" panose="020B0604020202020204" pitchFamily="34" charset="0"/>
              </a:rPr>
              <a:t> </a:t>
            </a:r>
            <a:r>
              <a:rPr lang="de-DE" sz="1800" dirty="0">
                <a:solidFill>
                  <a:srgbClr val="0D0D0D"/>
                </a:solidFill>
                <a:effectLst/>
                <a:highlight>
                  <a:srgbClr val="FFFFFF"/>
                </a:highlight>
                <a:latin typeface="Arial" panose="020B0604020202020204" pitchFamily="34" charset="0"/>
                <a:ea typeface="Arial" panose="020B0604020202020204" pitchFamily="34" charset="0"/>
                <a:cs typeface="Arial" panose="020B0604020202020204" pitchFamily="34" charset="0"/>
              </a:rPr>
              <a:t>um jenes mit der Website zu verknüpfen, z.B. Trustpilot oder Proven Expert.</a:t>
            </a:r>
            <a:br>
              <a:rPr lang="de-DE" sz="1800" dirty="0">
                <a:solidFill>
                  <a:srgbClr val="0D0D0D"/>
                </a:solidFill>
                <a:effectLst/>
                <a:highlight>
                  <a:srgbClr val="FFFFFF"/>
                </a:highlight>
                <a:latin typeface="Arial" panose="020B0604020202020204" pitchFamily="34" charset="0"/>
                <a:ea typeface="Arial" panose="020B0604020202020204" pitchFamily="34" charset="0"/>
                <a:cs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cs typeface="Arial" panose="020B0604020202020204" pitchFamily="34" charset="0"/>
              </a:rPr>
              <a:t>Hier kann man mit allen möglichen Mail-Adressen Bewertungen verfassen.</a:t>
            </a:r>
            <a:endPar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270C332-9131-FED9-CA28-A1E9F673A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088967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5. Fotos und Bilder:</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p>
          <a:p>
            <a:pPr marL="0" lvl="0" indent="0">
              <a:lnSpc>
                <a:spcPct val="115000"/>
              </a:lnSpc>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Sie können Fotos und Bilder Ihres Unternehmens hochladen um potenziellen Kunden einen visuellen Eindruck zu vermitteln. Dies kann dazu beitragen das Interesse zu wecken und das Vertrauen der Kunden zu stärken. Sinnvoll sind hier u.a. Referenzen.</a:t>
            </a:r>
            <a:b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b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6. Statistiken und Einblicke: </a:t>
            </a:r>
          </a:p>
          <a:p>
            <a:pPr marL="0" lvl="0" indent="0">
              <a:lnSpc>
                <a:spcPct val="115000"/>
              </a:lnSpc>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Google bietet Statistiken und Einblicke in die Leistung Ihres Unternehmens in der Google-Suche in Verbindung mit Ihrem Unternehmensprofil. Sie können u.a. sehen wie viele Benutzer Ihr Unternehmen gefunden haben oder wie oft sie auf Ihre Website zugegriffen haben über das Google-Profil.</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3043BD8-194F-C16B-798C-4929B288E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7587183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Aft>
                <a:spcPts val="1500"/>
              </a:spcAft>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7. Kostenlos und einfach zu bedienen: </a:t>
            </a:r>
          </a:p>
          <a:p>
            <a:pPr marL="0" lvl="0" indent="0">
              <a:lnSpc>
                <a:spcPct val="115000"/>
              </a:lnSpc>
              <a:spcAft>
                <a:spcPts val="1500"/>
              </a:spcAft>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Ein Google Unternehmenskonto ist kostenlos und recht einfach einzurichten und zu verwalten. Es erfordert nur eine Bestätigung Ihrer Geschäftsdaten durch Google um Ihr Konto zu aktivieren.</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indent="0">
              <a:lnSpc>
                <a:spcPct val="115000"/>
              </a:lnSpc>
              <a:spcAft>
                <a:spcPts val="800"/>
              </a:spcAft>
              <a:buNone/>
            </a:pPr>
            <a:r>
              <a:rPr lang="de-DE" sz="1800" b="1" dirty="0">
                <a:solidFill>
                  <a:srgbClr val="0D0D0D"/>
                </a:solidFill>
                <a:effectLst/>
                <a:highlight>
                  <a:srgbClr val="FFFFFF"/>
                </a:highlight>
                <a:latin typeface="Arial" panose="020B0604020202020204" pitchFamily="34" charset="0"/>
                <a:ea typeface="Arial" panose="020B0604020202020204" pitchFamily="34" charset="0"/>
                <a:cs typeface="Arial" panose="020B0604020202020204" pitchFamily="34" charset="0"/>
              </a:rPr>
              <a:t>Fazit:</a:t>
            </a:r>
            <a:endParaRPr lang="de-DE" sz="1800" dirty="0">
              <a:effectLst/>
              <a:latin typeface="Arial" panose="020B0604020202020204" pitchFamily="34" charset="0"/>
              <a:ea typeface="Arial" panose="020B0604020202020204" pitchFamily="34" charset="0"/>
              <a:cs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cs typeface="Arial" panose="020B0604020202020204" pitchFamily="34" charset="0"/>
              </a:rPr>
              <a:t>Insgesamt bietet ein Google Unternehmensprofil eine effektive Möglichkeit</a:t>
            </a:r>
            <a:r>
              <a:rPr lang="de-DE" sz="1800" dirty="0">
                <a:solidFill>
                  <a:srgbClr val="0D0D0D"/>
                </a:solidFill>
                <a:highlight>
                  <a:srgbClr val="FFFFFF"/>
                </a:highlight>
                <a:latin typeface="Arial" panose="020B0604020202020204" pitchFamily="34" charset="0"/>
                <a:ea typeface="Arial" panose="020B0604020202020204" pitchFamily="34" charset="0"/>
                <a:cs typeface="Arial" panose="020B0604020202020204" pitchFamily="34" charset="0"/>
              </a:rPr>
              <a:t> </a:t>
            </a:r>
            <a:r>
              <a:rPr lang="de-DE" sz="1800" dirty="0">
                <a:solidFill>
                  <a:srgbClr val="0D0D0D"/>
                </a:solidFill>
                <a:effectLst/>
                <a:highlight>
                  <a:srgbClr val="FFFFFF"/>
                </a:highlight>
                <a:latin typeface="Arial" panose="020B0604020202020204" pitchFamily="34" charset="0"/>
                <a:ea typeface="Arial" panose="020B0604020202020204" pitchFamily="34" charset="0"/>
                <a:cs typeface="Arial" panose="020B0604020202020204" pitchFamily="34" charset="0"/>
              </a:rPr>
              <a:t>Ihre Online-Sichtbarkeit zu verbessern, Ihren (potenziellen) Kunden Informationen bereit zu stellen und Ihre lokale Präsenz zu stärken. Es ist ein wichtiger Bestandteil für die Sichtbarkeit.</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67F2D08-1C66-2ACB-403A-8EDD703F4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747371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13</a:t>
            </a:r>
            <a:r>
              <a:rPr lang="de-DE" dirty="0">
                <a:latin typeface="Arial" panose="020B0604020202020204" pitchFamily="34" charset="0"/>
                <a:ea typeface="Arial" panose="020B0604020202020204" pitchFamily="34" charset="0"/>
              </a:rPr>
              <a:t>. Möglichkeiten DIY Websiteerstellung / Beauftragung Webagentur</a:t>
            </a:r>
            <a:br>
              <a:rPr lang="de-DE" dirty="0"/>
            </a:br>
            <a:endParaRPr lang="de-DE" dirty="0"/>
          </a:p>
        </p:txBody>
      </p:sp>
      <p:pic>
        <p:nvPicPr>
          <p:cNvPr id="2" name="Grafik 1">
            <a:extLst>
              <a:ext uri="{FF2B5EF4-FFF2-40B4-BE49-F238E27FC236}">
                <a16:creationId xmlns:a16="http://schemas.microsoft.com/office/drawing/2014/main" id="{3E6E3E88-EEE6-30B4-9444-61E489C8F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28" y="6152445"/>
            <a:ext cx="6446664" cy="705556"/>
          </a:xfrm>
          <a:prstGeom prst="rect">
            <a:avLst/>
          </a:prstGeom>
        </p:spPr>
      </p:pic>
    </p:spTree>
    <p:extLst>
      <p:ext uri="{BB962C8B-B14F-4D97-AF65-F5344CB8AC3E}">
        <p14:creationId xmlns:p14="http://schemas.microsoft.com/office/powerpoint/2010/main" val="1678382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00367"/>
          </a:xfrm>
          <a:prstGeom prst="rect">
            <a:avLst/>
          </a:prstGeom>
        </p:spPr>
        <p:txBody>
          <a:bodyPr/>
          <a:lstStyle/>
          <a:p>
            <a:pPr marL="0" indent="0">
              <a:lnSpc>
                <a:spcPct val="115000"/>
              </a:lnSpc>
              <a:spcAft>
                <a:spcPts val="800"/>
              </a:spcAft>
              <a:buNone/>
            </a:pPr>
            <a:r>
              <a:rPr lang="de-DE" sz="3200" dirty="0">
                <a:solidFill>
                  <a:srgbClr val="0D0D0D"/>
                </a:solidFill>
                <a:latin typeface="Arial" panose="020B0604020202020204" pitchFamily="34" charset="0"/>
              </a:rPr>
              <a:t>Es gibt zahlreiche DIY (Do-it-yourself)-Möglichkeiten, mit denen Sie eine Website ohne tiefergehende Programmierkenntnisse erstellen können. Hier sind einige der beliebtesten und benutzerfreundlichsten Optionen:</a:t>
            </a:r>
          </a:p>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BE2889E-9C92-0F4F-A5FC-8C6AFA403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80029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dirty="0">
                <a:solidFill>
                  <a:srgbClr val="0D0D0D"/>
                </a:solidFill>
                <a:effectLst/>
                <a:latin typeface="Arial" panose="020B0604020202020204" pitchFamily="34" charset="0"/>
                <a:ea typeface="Arial" panose="020B0604020202020204" pitchFamily="34" charset="0"/>
              </a:rPr>
              <a:t>1. WordPress: </a:t>
            </a:r>
          </a:p>
          <a:p>
            <a:pPr marL="0" lvl="0" indent="0">
              <a:lnSpc>
                <a:spcPct val="115000"/>
              </a:lnSpc>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WordPress ist eine beliebte Plattform für das Erstellen von Websites, die eine Vielzahl von Vorlagen, Plugins und Funktionen bietet. </a:t>
            </a:r>
          </a:p>
          <a:p>
            <a:pPr marL="0" lvl="0" indent="0">
              <a:lnSpc>
                <a:spcPct val="115000"/>
              </a:lnSpc>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90% der modernen Websites sind mit WordPress erstellt. Viele Webagenturen nutzen WordPress.</a:t>
            </a:r>
          </a:p>
          <a:p>
            <a:pPr marL="0" lvl="0" indent="0">
              <a:lnSpc>
                <a:spcPct val="115000"/>
              </a:lnSpc>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Programmierkenntnisse helfen Vorlagen, </a:t>
            </a:r>
            <a:r>
              <a:rPr lang="de-DE" sz="1800" dirty="0">
                <a:solidFill>
                  <a:srgbClr val="0D0D0D"/>
                </a:solidFill>
                <a:latin typeface="Arial" panose="020B0604020202020204" pitchFamily="34" charset="0"/>
                <a:ea typeface="Arial" panose="020B0604020202020204" pitchFamily="34" charset="0"/>
              </a:rPr>
              <a:t>Bereiche, das Layout und das Design </a:t>
            </a:r>
            <a:r>
              <a:rPr lang="de-DE" sz="1800" dirty="0">
                <a:solidFill>
                  <a:srgbClr val="0D0D0D"/>
                </a:solidFill>
                <a:effectLst/>
                <a:latin typeface="Arial" panose="020B0604020202020204" pitchFamily="34" charset="0"/>
                <a:ea typeface="Arial" panose="020B0604020202020204" pitchFamily="34" charset="0"/>
              </a:rPr>
              <a:t>auf der Website individueller und funktionsreicher zu machen. Außerdem kann man eigens programmierte Elemente integrieren.</a:t>
            </a: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251BCEB-F84E-8C1A-43E5-B44724DFF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455903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2. Wix:</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p>
          <a:p>
            <a:pPr marL="0" lvl="0" indent="0">
              <a:lnSpc>
                <a:spcPct val="115000"/>
              </a:lnSpc>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Wix ist eine einfache Plattform mit Drag-and-Drop-Editor, die es einfach macht eine Website zu erstellen. Es bietet einige Vorlagen und Anpassungsmöglichkeiten für verschiedene Branchen und Bedürfnisse.</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lvl="0" indent="0">
              <a:lnSpc>
                <a:spcPct val="115000"/>
              </a:lnSpc>
              <a:buClr>
                <a:srgbClr val="0D0D0D"/>
              </a:buClr>
              <a:buSzPts val="1200"/>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3. Jimdo:</a:t>
            </a: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 </a:t>
            </a:r>
          </a:p>
          <a:p>
            <a:pPr marL="0" lvl="0" indent="0">
              <a:lnSpc>
                <a:spcPct val="115000"/>
              </a:lnSpc>
              <a:buClr>
                <a:srgbClr val="0D0D0D"/>
              </a:buClr>
              <a:buSzPts val="1200"/>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Jimdo ist eine weitere benutzerfreundliche Plattform für das Erstellen von Websites, die Vorlagen, Drag-and-Drop-Editor und integrierte Funktionen wie Blogging und SEO bietet.</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a:p>
            <a:pPr marL="0" indent="0">
              <a:lnSpc>
                <a:spcPct val="115000"/>
              </a:lnSpc>
              <a:buNone/>
            </a:pPr>
            <a:r>
              <a:rPr lang="de-DE" sz="1800" b="1"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4. Shopify: </a:t>
            </a:r>
          </a:p>
          <a:p>
            <a:pPr marL="0" indent="0">
              <a:lnSpc>
                <a:spcPct val="115000"/>
              </a:lnSpc>
              <a:buNone/>
            </a:pPr>
            <a:r>
              <a:rPr lang="de-DE" sz="1800" u="none" strike="noStrike" dirty="0">
                <a:solidFill>
                  <a:srgbClr val="0D0D0D"/>
                </a:solidFill>
                <a:effectLst/>
                <a:latin typeface="Arial" panose="020B0604020202020204" pitchFamily="34" charset="0"/>
                <a:ea typeface="Roboto" panose="02000000000000000000" pitchFamily="2" charset="0"/>
                <a:cs typeface="Arial" panose="020B0604020202020204" pitchFamily="34" charset="0"/>
              </a:rPr>
              <a:t>Shopify ist eine führende Plattform für E-Commerce-Websites, die es einfach macht einen Online-Shop zu erstellen und zu verwalten. Es bietet eine Vielzahl von Vorlagen, Tools für Marketing und Vertrieb, Zahlungsabwicklung und mehr.</a:t>
            </a:r>
            <a:endParaRPr lang="de-DE" sz="1800" u="none" strike="noStrike" dirty="0">
              <a:effectLst/>
              <a:latin typeface="Arial" panose="020B0604020202020204" pitchFamily="34" charset="0"/>
              <a:ea typeface="Roboto" panose="02000000000000000000" pitchFamily="2"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285F2B2-3C3D-1416-A096-67CBE7E43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0464255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5. Weitere Möglichkeiten, die man sich anschauen kann sind u.a.:</a:t>
            </a: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b="1" dirty="0">
              <a:effectLst/>
              <a:latin typeface="Arial" panose="020B0604020202020204" pitchFamily="34" charset="0"/>
              <a:ea typeface="Arial" panose="020B0604020202020204" pitchFamily="34" charset="0"/>
            </a:endParaRPr>
          </a:p>
          <a:p>
            <a:pPr>
              <a:lnSpc>
                <a:spcPct val="115000"/>
              </a:lnSpc>
            </a:pPr>
            <a:r>
              <a:rPr lang="en-US" sz="1800" dirty="0">
                <a:solidFill>
                  <a:srgbClr val="0D0D0D"/>
                </a:solidFill>
                <a:effectLst/>
                <a:latin typeface="Arial" panose="020B0604020202020204" pitchFamily="34" charset="0"/>
                <a:ea typeface="Arial" panose="020B0604020202020204" pitchFamily="34" charset="0"/>
              </a:rPr>
              <a:t>Squarespace</a:t>
            </a:r>
            <a:endParaRPr lang="de-DE" sz="1800" dirty="0">
              <a:solidFill>
                <a:srgbClr val="0D0D0D"/>
              </a:solidFill>
              <a:latin typeface="Arial" panose="020B0604020202020204" pitchFamily="34" charset="0"/>
              <a:ea typeface="Arial" panose="020B0604020202020204" pitchFamily="34" charset="0"/>
            </a:endParaRPr>
          </a:p>
          <a:p>
            <a:pPr>
              <a:lnSpc>
                <a:spcPct val="115000"/>
              </a:lnSpc>
            </a:pPr>
            <a:r>
              <a:rPr lang="en-US" sz="1800" dirty="0">
                <a:solidFill>
                  <a:srgbClr val="0D0D0D"/>
                </a:solidFill>
                <a:effectLst/>
                <a:latin typeface="Arial" panose="020B0604020202020204" pitchFamily="34" charset="0"/>
                <a:ea typeface="Arial" panose="020B0604020202020204" pitchFamily="34" charset="0"/>
              </a:rPr>
              <a:t>Weebly</a:t>
            </a:r>
            <a:endParaRPr lang="de-DE" sz="1800" dirty="0">
              <a:solidFill>
                <a:srgbClr val="0D0D0D"/>
              </a:solidFill>
              <a:effectLst/>
              <a:latin typeface="Arial" panose="020B0604020202020204" pitchFamily="34" charset="0"/>
              <a:ea typeface="Arial" panose="020B0604020202020204" pitchFamily="34" charset="0"/>
            </a:endParaRPr>
          </a:p>
          <a:p>
            <a:pPr>
              <a:lnSpc>
                <a:spcPct val="115000"/>
              </a:lnSpc>
            </a:pPr>
            <a:r>
              <a:rPr lang="en-US" sz="1800" dirty="0">
                <a:solidFill>
                  <a:srgbClr val="0D0D0D"/>
                </a:solidFill>
                <a:effectLst/>
                <a:latin typeface="Arial" panose="020B0604020202020204" pitchFamily="34" charset="0"/>
                <a:ea typeface="Arial" panose="020B0604020202020204" pitchFamily="34" charset="0"/>
              </a:rPr>
              <a:t>GoDaddy Website Builder</a:t>
            </a:r>
            <a:endParaRPr lang="de-DE" sz="1800" dirty="0">
              <a:solidFill>
                <a:srgbClr val="0D0D0D"/>
              </a:solidFill>
              <a:effectLst/>
              <a:latin typeface="Arial" panose="020B0604020202020204" pitchFamily="34" charset="0"/>
              <a:ea typeface="Arial" panose="020B0604020202020204" pitchFamily="34" charset="0"/>
            </a:endParaRPr>
          </a:p>
          <a:p>
            <a:pPr>
              <a:lnSpc>
                <a:spcPct val="115000"/>
              </a:lnSpc>
            </a:pPr>
            <a:r>
              <a:rPr lang="en-US" sz="1800" dirty="0">
                <a:solidFill>
                  <a:srgbClr val="0D0D0D"/>
                </a:solidFill>
                <a:effectLst/>
                <a:latin typeface="Arial" panose="020B0604020202020204" pitchFamily="34" charset="0"/>
                <a:ea typeface="Arial" panose="020B0604020202020204" pitchFamily="34" charset="0"/>
              </a:rPr>
              <a:t>onepage.io</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C525611-4C21-BEDD-FFD9-053258A47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4952276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dirty="0">
                <a:effectLst/>
                <a:latin typeface="Arial" panose="020B0604020202020204" pitchFamily="34" charset="0"/>
                <a:ea typeface="Arial" panose="020B0604020202020204" pitchFamily="34" charset="0"/>
              </a:rPr>
              <a:t>Wartung der Website beachten:</a:t>
            </a:r>
            <a:br>
              <a:rPr lang="de-DE" sz="1800" u="sng" dirty="0">
                <a:effectLst/>
                <a:latin typeface="Arial" panose="020B0604020202020204" pitchFamily="34" charset="0"/>
                <a:ea typeface="Arial" panose="020B0604020202020204" pitchFamily="34" charset="0"/>
              </a:rPr>
            </a:br>
            <a:br>
              <a:rPr lang="de-DE" sz="1800" u="sng" dirty="0">
                <a:effectLs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Eine regelmäßige Wartung Ihrer Website ist wichtig um die Sicherheit und technische Aktualität zu gewährleisten. </a:t>
            </a:r>
          </a:p>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Die Komponenten auf der Website werden kontinuierlich weiterentwickelt und sollten daher regelmäßig aktualisiert werden,</a:t>
            </a:r>
            <a:r>
              <a:rPr lang="de-DE" sz="1800" dirty="0">
                <a:solidFill>
                  <a:srgbClr val="0D0D0D"/>
                </a:solidFill>
                <a:highlight>
                  <a:srgbClr val="FFFFFF"/>
                </a:highlight>
                <a:latin typeface="Arial" panose="020B0604020202020204" pitchFamily="34" charset="0"/>
                <a:ea typeface="Arial" panose="020B0604020202020204" pitchFamily="34" charset="0"/>
              </a:rPr>
              <a:t> </a:t>
            </a:r>
            <a:r>
              <a:rPr lang="de-DE" sz="1800" dirty="0">
                <a:solidFill>
                  <a:srgbClr val="0D0D0D"/>
                </a:solidFill>
                <a:effectLst/>
                <a:highlight>
                  <a:srgbClr val="FFFFFF"/>
                </a:highlight>
                <a:latin typeface="Arial" panose="020B0604020202020204" pitchFamily="34" charset="0"/>
                <a:ea typeface="Arial" panose="020B0604020202020204" pitchFamily="34" charset="0"/>
              </a:rPr>
              <a:t>um u.a. Fehlfunktionen oder Fehldarstellungen zu vermeiden. </a:t>
            </a:r>
            <a:endParaRPr lang="de-DE" sz="1800" dirty="0">
              <a:solidFill>
                <a:srgbClr val="0D0D0D"/>
              </a:solidFill>
              <a:highlight>
                <a:srgbClr val="FFFFFF"/>
              </a:highlight>
              <a:latin typeface="Arial" panose="020B0604020202020204" pitchFamily="34" charset="0"/>
              <a:ea typeface="Arial" panose="020B0604020202020204" pitchFamily="34" charset="0"/>
            </a:endParaRPr>
          </a:p>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Ebenso gibt es regelmäßig Sicherheitsupdates, um Schwachstellen zu beseitigen. Darüber hinaus ist es wichtig in einem festen Intervall ein Backup zu erstellen damit im Falle von Problemen der letzte funktionierende Stand wiederhergestellt werden kann.</a:t>
            </a:r>
            <a:r>
              <a:rPr lang="de-DE" sz="1600" dirty="0">
                <a:effectLst/>
              </a:rPr>
              <a:t> </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5AC0594E-50A4-3002-C3BB-022562606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809995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800"/>
              </a:spcAft>
              <a:buNone/>
            </a:pPr>
            <a:r>
              <a:rPr lang="de-DE" sz="1800" b="1" dirty="0">
                <a:solidFill>
                  <a:srgbClr val="0D0D0D"/>
                </a:solidFill>
                <a:effectLst/>
                <a:highlight>
                  <a:srgbClr val="FFFFFF"/>
                </a:highlight>
                <a:latin typeface="Arial" panose="020B0604020202020204" pitchFamily="34" charset="0"/>
                <a:ea typeface="Arial" panose="020B0604020202020204" pitchFamily="34" charset="0"/>
              </a:rPr>
              <a:t>Fazit 1/2:</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Diese DIY-Plattformen bieten in der Regel verschiedene Preispläne, einschließlich kostenloser Optionen mit begrenzten Funktionen sowie kostenpflichtigen Plänen mit erweiterten Funktionen und mehr Kontrolle über Ihre Website. </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Es ist wichtig, die Funktionen, Vor- und Nachteile sowie die Kosten der verschiedenen Plattformen zu vergleichen und diejenige auszuwählen, die am besten zu Ihren Anforderungen und Ihrem Budget passt. Außerdem, dass man bereit ist sich in dem jeweiligen System einzuarbeiten und viel Zeit dafür zu investieren. </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A6AD9FD-9A92-B499-DF79-81D0F7E7E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8540972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e471f5-f8b4-47fd-82ed-6f971c8acaaf">
      <Terms xmlns="http://schemas.microsoft.com/office/infopath/2007/PartnerControls"/>
    </lcf76f155ced4ddcb4097134ff3c332f>
    <TaxCatchAll xmlns="ff9824e3-53c8-4f94-86c7-67f1637618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04F561553F4B64AAAE1C9D7B89980DC" ma:contentTypeVersion="14" ma:contentTypeDescription="Ein neues Dokument erstellen." ma:contentTypeScope="" ma:versionID="da7e22bd31516c9e9de31b038a25500c">
  <xsd:schema xmlns:xsd="http://www.w3.org/2001/XMLSchema" xmlns:xs="http://www.w3.org/2001/XMLSchema" xmlns:p="http://schemas.microsoft.com/office/2006/metadata/properties" xmlns:ns2="1de471f5-f8b4-47fd-82ed-6f971c8acaaf" xmlns:ns3="ff9824e3-53c8-4f94-86c7-67f16376186c" targetNamespace="http://schemas.microsoft.com/office/2006/metadata/properties" ma:root="true" ma:fieldsID="cb624a7562922b782d4fd04d137c2a5f" ns2:_="" ns3:_="">
    <xsd:import namespace="1de471f5-f8b4-47fd-82ed-6f971c8acaaf"/>
    <xsd:import namespace="ff9824e3-53c8-4f94-86c7-67f1637618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471f5-f8b4-47fd-82ed-6f971c8aca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f56a908-adb5-4dcc-b37b-51fa66c2cd1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824e3-53c8-4f94-86c7-67f16376186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9082346f-9de9-461e-bb2c-b1a44f898373}" ma:internalName="TaxCatchAll" ma:showField="CatchAllData" ma:web="ff9824e3-53c8-4f94-86c7-67f1637618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D8B0D-6CF0-4036-B135-C84D4EEA9999}">
  <ds:schemaRefs>
    <ds:schemaRef ds:uri="http://schemas.microsoft.com/office/2006/metadata/properties"/>
    <ds:schemaRef ds:uri="http://schemas.microsoft.com/office/infopath/2007/PartnerControls"/>
    <ds:schemaRef ds:uri="1de471f5-f8b4-47fd-82ed-6f971c8acaaf"/>
    <ds:schemaRef ds:uri="ff9824e3-53c8-4f94-86c7-67f16376186c"/>
  </ds:schemaRefs>
</ds:datastoreItem>
</file>

<file path=customXml/itemProps2.xml><?xml version="1.0" encoding="utf-8"?>
<ds:datastoreItem xmlns:ds="http://schemas.openxmlformats.org/officeDocument/2006/customXml" ds:itemID="{041EFE42-5624-4C9E-97DB-604B35FF9290}">
  <ds:schemaRefs>
    <ds:schemaRef ds:uri="http://schemas.microsoft.com/sharepoint/v3/contenttype/forms"/>
  </ds:schemaRefs>
</ds:datastoreItem>
</file>

<file path=customXml/itemProps3.xml><?xml version="1.0" encoding="utf-8"?>
<ds:datastoreItem xmlns:ds="http://schemas.openxmlformats.org/officeDocument/2006/customXml" ds:itemID="{1BE45D94-7C78-426F-8AE0-DF1F301F0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e471f5-f8b4-47fd-82ed-6f971c8acaaf"/>
    <ds:schemaRef ds:uri="ff9824e3-53c8-4f94-86c7-67f163761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8896</Words>
  <Application>Microsoft Macintosh PowerPoint</Application>
  <PresentationFormat>Breitbild</PresentationFormat>
  <Paragraphs>528</Paragraphs>
  <Slides>121</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121</vt:i4>
      </vt:variant>
    </vt:vector>
  </HeadingPairs>
  <TitlesOfParts>
    <vt:vector size="131" baseType="lpstr">
      <vt:lpstr>Arial Unicode MS</vt:lpstr>
      <vt:lpstr>Arial</vt:lpstr>
      <vt:lpstr>ArialMT</vt:lpstr>
      <vt:lpstr>Calibri</vt:lpstr>
      <vt:lpstr>Meta Offc</vt:lpstr>
      <vt:lpstr>Roboto</vt:lpstr>
      <vt:lpstr>Segoe UI Symbol</vt:lpstr>
      <vt:lpstr>Symbol</vt:lpstr>
      <vt:lpstr>Times New Roman</vt:lpstr>
      <vt:lpstr>Office</vt:lpstr>
      <vt:lpstr>ThEx Für alle, die aus einer Idee ein Unternehmen machen wollen.  </vt:lpstr>
      <vt:lpstr>Das 1x1 der Websiteerstellung - für Gründungsinteressierte  </vt:lpstr>
      <vt:lpstr>Ablauf</vt:lpstr>
      <vt:lpstr>Vorstellungsrunde</vt:lpstr>
      <vt:lpstr>Themenübersicht</vt:lpstr>
      <vt:lpstr>1. Wieso ist eine Website für ein Unternehmen wichtig?  </vt:lpstr>
      <vt:lpstr>1. Wieso ist eine Website für ein Unternehmen wichtig? </vt:lpstr>
      <vt:lpstr>1. Wieso ist eine Website für ein Unternehmen wichtig? </vt:lpstr>
      <vt:lpstr>1. Wieso ist eine Website für ein Unternehmen wichtig? </vt:lpstr>
      <vt:lpstr>1. Wieso ist eine Website für ein Unternehmen wichtig? </vt:lpstr>
      <vt:lpstr>1. Wieso ist eine Website für ein Unternehmen wichtig? </vt:lpstr>
      <vt:lpstr>1. Wieso ist eine Website für ein Unternehmen wichtig? </vt:lpstr>
      <vt:lpstr>1. Wieso ist eine Website für ein Unternehmen wichtig? </vt:lpstr>
      <vt:lpstr> 2. Was wird benötigt, um eine Website zu betreiben? </vt:lpstr>
      <vt:lpstr>2. Was wird benötigt, um eine Website zu betreiben? </vt:lpstr>
      <vt:lpstr>2. Was wird benötigt, um eine Website zu betreiben? </vt:lpstr>
      <vt:lpstr>2. Was wird benötigt, um eine Website zu betreiben? </vt:lpstr>
      <vt:lpstr>2. Was wird benötigt, um eine Website zu betreiben? </vt:lpstr>
      <vt:lpstr> 3. Welche Website-Typen gibt es? </vt:lpstr>
      <vt:lpstr>3. Welche Website-Typen gibt es? </vt:lpstr>
      <vt:lpstr>3. Welche Website-Typen gibt es? </vt:lpstr>
      <vt:lpstr>3. Welche Website-Typen gibt es? </vt:lpstr>
      <vt:lpstr>3. Welche Website-Typen gibt es? </vt:lpstr>
      <vt:lpstr>3. Welche Website-Typen gibt es? </vt:lpstr>
      <vt:lpstr> 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 5. Was gibt es rechtlich zu beachten? </vt:lpstr>
      <vt:lpstr>5. Was gibt es rechtlich zu beachten? </vt:lpstr>
      <vt:lpstr>5. Was gibt es rechtlich zu beachten? </vt:lpstr>
      <vt:lpstr>5. Was gibt es rechtlich zu beachten? </vt:lpstr>
      <vt:lpstr>5. Was gibt es rechtlich zu beachten? </vt:lpstr>
      <vt:lpstr> 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 7. Welche Inhalte schaffen Vertrauen? </vt:lpstr>
      <vt:lpstr>7. Welche Inhalte schaffen Vertrauen? </vt:lpstr>
      <vt:lpstr>7. Welche Inhalte schaffen Vertrauen? </vt:lpstr>
      <vt:lpstr>7. Welche Inhalte schaffen Vertrauen? </vt:lpstr>
      <vt:lpstr>7. Welche Inhalte schaffen Vertrauen? </vt:lpstr>
      <vt:lpstr>7. Welche Inhalte schaffen Vertrauen? </vt:lpstr>
      <vt:lpstr>7. Welche Inhalte schaffen Vertrauen? </vt:lpstr>
      <vt:lpstr> 8. Beispiele von guten &amp; schlechten Webseiten </vt:lpstr>
      <vt:lpstr>8. Beispiele von guten &amp; schlechten Webseiten </vt:lpstr>
      <vt:lpstr>8. Beispiele von guten &amp; schlechten Webseiten </vt:lpstr>
      <vt:lpstr>8. Beispiele von guten &amp; schlechten Webseiten </vt:lpstr>
      <vt:lpstr> 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 10. Kostenpflichtige Werbeanzeigen </vt:lpstr>
      <vt:lpstr>10. Kostenpflichtige Werbeanzeigen </vt:lpstr>
      <vt:lpstr>10. Kostenpflichtige Werbeanzeigen </vt:lpstr>
      <vt:lpstr>10. Kostenpflichtige Werbeanzeigen </vt:lpstr>
      <vt:lpstr>10. Kostenpflichtige Werbeanzeigen </vt:lpstr>
      <vt:lpstr>10. Kostenpflichtige Werbeanzeigen </vt:lpstr>
      <vt:lpstr>10. Kostenpflichtige Werbeanzeigen </vt:lpstr>
      <vt:lpstr>10. Kostenpflichtige Werbeanzeigen </vt:lpstr>
      <vt:lpstr> 11. Suchverzeichnisse, Branchen- und Telefonbücher </vt:lpstr>
      <vt:lpstr>11. Suchverzeichnisse, Branchen- &amp; Telefonbücher </vt:lpstr>
      <vt:lpstr>11. Suchverzeichnisse, Branchen- &amp; Telefonbücher </vt:lpstr>
      <vt:lpstr>11. Suchverzeichnisse, Branchen- &amp; Telefonbücher </vt:lpstr>
      <vt:lpstr>11. Suchverzeichnisse, Branchen- &amp; Telefonbücher </vt:lpstr>
      <vt:lpstr>11. Suchverzeichnisse, Branchen- &amp; Telefonbücher </vt:lpstr>
      <vt:lpstr> 12. Google Business Konto / Unternehmensprofil </vt:lpstr>
      <vt:lpstr>12. Google Business Konto / Unternehmensprofil </vt:lpstr>
      <vt:lpstr>12. Google Business Konto / Unternehmensprofil </vt:lpstr>
      <vt:lpstr>12. Google Business Konto / Unternehmensprofil </vt:lpstr>
      <vt:lpstr>12. Google Business Konto / Unternehmensprofil </vt:lpstr>
      <vt:lpstr>12. Google Business Konto / Unternehmensprofil </vt:lpstr>
      <vt:lpstr>12. Google Business Konto / Unternehmensprofil </vt:lpstr>
      <vt:lpstr> 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QUIZ 10 Fragen zum Seminar 1x1 der Websiteerstellung - für Gründungsinteressierte </vt:lpstr>
      <vt:lpstr>QUIZ </vt:lpstr>
      <vt:lpstr>QUIZ </vt:lpstr>
      <vt:lpstr>QUIZ </vt:lpstr>
      <vt:lpstr>QUIZ </vt:lpstr>
      <vt:lpstr>QUIZ </vt:lpstr>
      <vt:lpstr>QUIZ </vt:lpstr>
      <vt:lpstr>QUIZ </vt:lpstr>
      <vt:lpstr>QUIZ </vt:lpstr>
      <vt:lpstr>QUIZ </vt:lpstr>
      <vt:lpstr>QUIZ </vt:lpstr>
      <vt:lpstr>Vielen Dank für Ihre Aufmerksamkeit!  </vt:lpstr>
      <vt:lpstr>Schulungsende </vt:lpstr>
      <vt:lpstr>PowerPoint-Präsentation</vt:lpstr>
    </vt:vector>
  </TitlesOfParts>
  <Company>Thüringer Aufbaubank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Beständig, Samantha</dc:creator>
  <cp:lastModifiedBy>Microsoft Office User</cp:lastModifiedBy>
  <cp:revision>436</cp:revision>
  <dcterms:created xsi:type="dcterms:W3CDTF">2023-09-02T13:28:57Z</dcterms:created>
  <dcterms:modified xsi:type="dcterms:W3CDTF">2026-03-26T13:28:47Z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0x010100F04F561553F4B64AAAE1C9D7B89980DC</vt:lpwstr>
  </property>
</Properties>
</file>